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Nagoda 1" panose="020B0604020202020204" charset="0"/>
      <p:regular r:id="rId11"/>
    </p:embeddedFont>
    <p:embeddedFont>
      <p:font typeface="Nagoda 2" panose="020B0604020202020204" charset="0"/>
      <p:regular r:id="rId12"/>
    </p:embeddedFont>
    <p:embeddedFont>
      <p:font typeface="Uncut Sans 1" panose="020B0604020202020204" charset="-18"/>
      <p:regular r:id="rId13"/>
    </p:embeddedFont>
    <p:embeddedFont>
      <p:font typeface="Uncut Sans 2" panose="020B0604020202020204" charset="-18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svg"/><Relationship Id="rId5" Type="http://schemas.openxmlformats.org/officeDocument/2006/relationships/image" Target="../media/image7.sv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23.png"/><Relationship Id="rId18" Type="http://schemas.openxmlformats.org/officeDocument/2006/relationships/image" Target="../media/image28.svg"/><Relationship Id="rId3" Type="http://schemas.openxmlformats.org/officeDocument/2006/relationships/image" Target="../media/image14.png"/><Relationship Id="rId21" Type="http://schemas.openxmlformats.org/officeDocument/2006/relationships/image" Target="../media/image31.png"/><Relationship Id="rId7" Type="http://schemas.openxmlformats.org/officeDocument/2006/relationships/image" Target="../media/image18.svg"/><Relationship Id="rId12" Type="http://schemas.openxmlformats.org/officeDocument/2006/relationships/image" Target="../media/image22.svg"/><Relationship Id="rId17" Type="http://schemas.openxmlformats.org/officeDocument/2006/relationships/image" Target="../media/image27.png"/><Relationship Id="rId2" Type="http://schemas.openxmlformats.org/officeDocument/2006/relationships/image" Target="../media/image13.png"/><Relationship Id="rId16" Type="http://schemas.openxmlformats.org/officeDocument/2006/relationships/image" Target="../media/image26.sv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19" Type="http://schemas.openxmlformats.org/officeDocument/2006/relationships/image" Target="../media/image29.png"/><Relationship Id="rId4" Type="http://schemas.openxmlformats.org/officeDocument/2006/relationships/image" Target="../media/image15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Relationship Id="rId22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2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0.svg"/><Relationship Id="rId5" Type="http://schemas.openxmlformats.org/officeDocument/2006/relationships/image" Target="../media/image35.sv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jpeg"/><Relationship Id="rId26" Type="http://schemas.openxmlformats.org/officeDocument/2006/relationships/image" Target="../media/image67.png"/><Relationship Id="rId3" Type="http://schemas.openxmlformats.org/officeDocument/2006/relationships/image" Target="../media/image44.png"/><Relationship Id="rId21" Type="http://schemas.openxmlformats.org/officeDocument/2006/relationships/image" Target="../media/image62.jpeg"/><Relationship Id="rId7" Type="http://schemas.openxmlformats.org/officeDocument/2006/relationships/image" Target="../media/image48.jpeg"/><Relationship Id="rId12" Type="http://schemas.openxmlformats.org/officeDocument/2006/relationships/image" Target="../media/image53.png"/><Relationship Id="rId17" Type="http://schemas.openxmlformats.org/officeDocument/2006/relationships/image" Target="../media/image58.jpeg"/><Relationship Id="rId25" Type="http://schemas.openxmlformats.org/officeDocument/2006/relationships/image" Target="../media/image66.png"/><Relationship Id="rId2" Type="http://schemas.openxmlformats.org/officeDocument/2006/relationships/image" Target="../media/image43.png"/><Relationship Id="rId16" Type="http://schemas.openxmlformats.org/officeDocument/2006/relationships/image" Target="../media/image57.jpeg"/><Relationship Id="rId20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65.jpe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jpeg"/><Relationship Id="rId28" Type="http://schemas.openxmlformats.org/officeDocument/2006/relationships/image" Target="../media/image69.jpeg"/><Relationship Id="rId10" Type="http://schemas.openxmlformats.org/officeDocument/2006/relationships/image" Target="../media/image51.png"/><Relationship Id="rId19" Type="http://schemas.openxmlformats.org/officeDocument/2006/relationships/image" Target="../media/image60.jpe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jpeg"/><Relationship Id="rId27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10.png"/><Relationship Id="rId18" Type="http://schemas.openxmlformats.org/officeDocument/2006/relationships/image" Target="../media/image85.svg"/><Relationship Id="rId3" Type="http://schemas.openxmlformats.org/officeDocument/2006/relationships/image" Target="../media/image71.png"/><Relationship Id="rId7" Type="http://schemas.openxmlformats.org/officeDocument/2006/relationships/image" Target="../media/image75.svg"/><Relationship Id="rId12" Type="http://schemas.openxmlformats.org/officeDocument/2006/relationships/image" Target="../media/image80.png"/><Relationship Id="rId17" Type="http://schemas.openxmlformats.org/officeDocument/2006/relationships/image" Target="../media/image84.png"/><Relationship Id="rId2" Type="http://schemas.openxmlformats.org/officeDocument/2006/relationships/image" Target="../media/image70.pn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svg"/><Relationship Id="rId5" Type="http://schemas.openxmlformats.org/officeDocument/2006/relationships/image" Target="../media/image73.png"/><Relationship Id="rId15" Type="http://schemas.openxmlformats.org/officeDocument/2006/relationships/image" Target="../media/image82.jpe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svg"/><Relationship Id="rId14" Type="http://schemas.openxmlformats.org/officeDocument/2006/relationships/image" Target="../media/image8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6.svg"/><Relationship Id="rId3" Type="http://schemas.openxmlformats.org/officeDocument/2006/relationships/image" Target="../media/image87.svg"/><Relationship Id="rId7" Type="http://schemas.openxmlformats.org/officeDocument/2006/relationships/image" Target="../media/image91.svg"/><Relationship Id="rId12" Type="http://schemas.openxmlformats.org/officeDocument/2006/relationships/image" Target="../media/image9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81.png"/><Relationship Id="rId5" Type="http://schemas.openxmlformats.org/officeDocument/2006/relationships/image" Target="../media/image89.sv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svg"/><Relationship Id="rId14" Type="http://schemas.openxmlformats.org/officeDocument/2006/relationships/image" Target="../media/image9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11" Type="http://schemas.openxmlformats.org/officeDocument/2006/relationships/image" Target="../media/image105.png"/><Relationship Id="rId5" Type="http://schemas.openxmlformats.org/officeDocument/2006/relationships/image" Target="../media/image102.png"/><Relationship Id="rId10" Type="http://schemas.openxmlformats.org/officeDocument/2006/relationships/image" Target="../media/image81.png"/><Relationship Id="rId4" Type="http://schemas.openxmlformats.org/officeDocument/2006/relationships/image" Target="../media/image101.svg"/><Relationship Id="rId9" Type="http://schemas.openxmlformats.org/officeDocument/2006/relationships/image" Target="../media/image9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80266" y="9022715"/>
            <a:ext cx="3319841" cy="740048"/>
          </a:xfrm>
          <a:custGeom>
            <a:avLst/>
            <a:gdLst/>
            <a:ahLst/>
            <a:cxnLst/>
            <a:rect l="l" t="t" r="r" b="b"/>
            <a:pathLst>
              <a:path w="3319841" h="740048">
                <a:moveTo>
                  <a:pt x="0" y="0"/>
                </a:moveTo>
                <a:lnTo>
                  <a:pt x="3319840" y="0"/>
                </a:lnTo>
                <a:lnTo>
                  <a:pt x="3319840" y="740047"/>
                </a:lnTo>
                <a:lnTo>
                  <a:pt x="0" y="7400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8392372" y="695718"/>
            <a:ext cx="9895628" cy="4541860"/>
          </a:xfrm>
          <a:custGeom>
            <a:avLst/>
            <a:gdLst/>
            <a:ahLst/>
            <a:cxnLst/>
            <a:rect l="l" t="t" r="r" b="b"/>
            <a:pathLst>
              <a:path w="9895628" h="4541860">
                <a:moveTo>
                  <a:pt x="0" y="0"/>
                </a:moveTo>
                <a:lnTo>
                  <a:pt x="9895628" y="0"/>
                </a:lnTo>
                <a:lnTo>
                  <a:pt x="9895628" y="4541860"/>
                </a:lnTo>
                <a:lnTo>
                  <a:pt x="0" y="45418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AutoShape 4"/>
          <p:cNvSpPr/>
          <p:nvPr/>
        </p:nvSpPr>
        <p:spPr>
          <a:xfrm>
            <a:off x="8406660" y="4883940"/>
            <a:ext cx="0" cy="653985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>
            <a:off x="0" y="0"/>
            <a:ext cx="8392372" cy="10287000"/>
          </a:xfrm>
          <a:custGeom>
            <a:avLst/>
            <a:gdLst/>
            <a:ahLst/>
            <a:cxnLst/>
            <a:rect l="l" t="t" r="r" b="b"/>
            <a:pathLst>
              <a:path w="8392372" h="10287000">
                <a:moveTo>
                  <a:pt x="0" y="0"/>
                </a:moveTo>
                <a:lnTo>
                  <a:pt x="8392372" y="0"/>
                </a:lnTo>
                <a:lnTo>
                  <a:pt x="839237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2999"/>
            </a:blip>
            <a:stretch>
              <a:fillRect l="-40316" r="-123375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TextBox 6"/>
          <p:cNvSpPr txBox="1"/>
          <p:nvPr/>
        </p:nvSpPr>
        <p:spPr>
          <a:xfrm>
            <a:off x="10081574" y="4826790"/>
            <a:ext cx="6517225" cy="218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Nagoda 1"/>
                <a:ea typeface="Nagoda 1"/>
                <a:cs typeface="Nagoda 1"/>
                <a:sym typeface="Nagoda 1"/>
              </a:rPr>
              <a:t>Mine.io aims to provide solutions that will build a novel mining digital ecosystem and a systemic structure for the implementation of Industry 4.0 in mining industrial environments.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081574" y="7555162"/>
            <a:ext cx="6517225" cy="816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FFFFFF"/>
                </a:solidFill>
                <a:latin typeface="Uncut Sans 1"/>
                <a:ea typeface="Uncut Sans 1"/>
                <a:cs typeface="Uncut Sans 1"/>
                <a:sym typeface="Uncut Sans 1"/>
              </a:rPr>
              <a:t>HORIZON CL4 2022 RESILIENCE 01 06</a:t>
            </a:r>
          </a:p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FFFFFF"/>
                </a:solidFill>
                <a:latin typeface="Uncut Sans 1"/>
                <a:ea typeface="Uncut Sans 1"/>
                <a:cs typeface="Uncut Sans 1"/>
                <a:sym typeface="Uncut Sans 1"/>
              </a:rPr>
              <a:t>Start date 01/01/2023</a:t>
            </a:r>
          </a:p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FFFFFF"/>
                </a:solidFill>
                <a:latin typeface="Uncut Sans 1"/>
                <a:ea typeface="Uncut Sans 1"/>
                <a:cs typeface="Uncut Sans 1"/>
                <a:sym typeface="Uncut Sans 1"/>
              </a:rPr>
              <a:t>GA No: 101091885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600450"/>
            <a:ext cx="18288000" cy="2334547"/>
            <a:chOff x="0" y="0"/>
            <a:chExt cx="4816593" cy="6148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614860"/>
            </a:xfrm>
            <a:custGeom>
              <a:avLst/>
              <a:gdLst/>
              <a:ahLst/>
              <a:cxnLst/>
              <a:rect l="l" t="t" r="r" b="b"/>
              <a:pathLst>
                <a:path w="4816592" h="614860">
                  <a:moveTo>
                    <a:pt x="0" y="0"/>
                  </a:moveTo>
                  <a:lnTo>
                    <a:pt x="4816592" y="0"/>
                  </a:lnTo>
                  <a:lnTo>
                    <a:pt x="4816592" y="614860"/>
                  </a:lnTo>
                  <a:lnTo>
                    <a:pt x="0" y="614860"/>
                  </a:lnTo>
                  <a:close/>
                </a:path>
              </a:pathLst>
            </a:custGeom>
            <a:solidFill>
              <a:srgbClr val="03C77F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6529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110559" y="4061639"/>
            <a:ext cx="1483955" cy="1148210"/>
          </a:xfrm>
          <a:custGeom>
            <a:avLst/>
            <a:gdLst/>
            <a:ahLst/>
            <a:cxnLst/>
            <a:rect l="l" t="t" r="r" b="b"/>
            <a:pathLst>
              <a:path w="1483955" h="1148210">
                <a:moveTo>
                  <a:pt x="0" y="0"/>
                </a:moveTo>
                <a:lnTo>
                  <a:pt x="1483955" y="0"/>
                </a:lnTo>
                <a:lnTo>
                  <a:pt x="1483955" y="1148210"/>
                </a:lnTo>
                <a:lnTo>
                  <a:pt x="0" y="11482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>
            <a:off x="6452954" y="4109041"/>
            <a:ext cx="1167157" cy="1167157"/>
          </a:xfrm>
          <a:custGeom>
            <a:avLst/>
            <a:gdLst/>
            <a:ahLst/>
            <a:cxnLst/>
            <a:rect l="l" t="t" r="r" b="b"/>
            <a:pathLst>
              <a:path w="1167157" h="1167157">
                <a:moveTo>
                  <a:pt x="0" y="0"/>
                </a:moveTo>
                <a:lnTo>
                  <a:pt x="1167156" y="0"/>
                </a:lnTo>
                <a:lnTo>
                  <a:pt x="1167156" y="1167157"/>
                </a:lnTo>
                <a:lnTo>
                  <a:pt x="0" y="11671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>
            <a:off x="10478550" y="4127270"/>
            <a:ext cx="1280908" cy="1280908"/>
          </a:xfrm>
          <a:custGeom>
            <a:avLst/>
            <a:gdLst/>
            <a:ahLst/>
            <a:cxnLst/>
            <a:rect l="l" t="t" r="r" b="b"/>
            <a:pathLst>
              <a:path w="1280908" h="1280908">
                <a:moveTo>
                  <a:pt x="0" y="0"/>
                </a:moveTo>
                <a:lnTo>
                  <a:pt x="1280908" y="0"/>
                </a:lnTo>
                <a:lnTo>
                  <a:pt x="1280908" y="1280908"/>
                </a:lnTo>
                <a:lnTo>
                  <a:pt x="0" y="12809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14004750" y="8656732"/>
            <a:ext cx="3319841" cy="740048"/>
          </a:xfrm>
          <a:custGeom>
            <a:avLst/>
            <a:gdLst/>
            <a:ahLst/>
            <a:cxnLst/>
            <a:rect l="l" t="t" r="r" b="b"/>
            <a:pathLst>
              <a:path w="3319841" h="740048">
                <a:moveTo>
                  <a:pt x="0" y="0"/>
                </a:moveTo>
                <a:lnTo>
                  <a:pt x="3319840" y="0"/>
                </a:lnTo>
                <a:lnTo>
                  <a:pt x="3319840" y="740048"/>
                </a:lnTo>
                <a:lnTo>
                  <a:pt x="0" y="74004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>
            <a:off x="1028700" y="586077"/>
            <a:ext cx="3980686" cy="2107861"/>
          </a:xfrm>
          <a:custGeom>
            <a:avLst/>
            <a:gdLst/>
            <a:ahLst/>
            <a:cxnLst/>
            <a:rect l="l" t="t" r="r" b="b"/>
            <a:pathLst>
              <a:path w="3980686" h="2107861">
                <a:moveTo>
                  <a:pt x="0" y="0"/>
                </a:moveTo>
                <a:lnTo>
                  <a:pt x="3980686" y="0"/>
                </a:lnTo>
                <a:lnTo>
                  <a:pt x="3980686" y="2107861"/>
                </a:lnTo>
                <a:lnTo>
                  <a:pt x="0" y="21078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14617898" y="4153655"/>
            <a:ext cx="1046772" cy="1122544"/>
          </a:xfrm>
          <a:custGeom>
            <a:avLst/>
            <a:gdLst/>
            <a:ahLst/>
            <a:cxnLst/>
            <a:rect l="l" t="t" r="r" b="b"/>
            <a:pathLst>
              <a:path w="1046772" h="1122544">
                <a:moveTo>
                  <a:pt x="0" y="0"/>
                </a:moveTo>
                <a:lnTo>
                  <a:pt x="1046772" y="0"/>
                </a:lnTo>
                <a:lnTo>
                  <a:pt x="1046772" y="1122543"/>
                </a:lnTo>
                <a:lnTo>
                  <a:pt x="0" y="11225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TextBox 11"/>
          <p:cNvSpPr txBox="1"/>
          <p:nvPr/>
        </p:nvSpPr>
        <p:spPr>
          <a:xfrm>
            <a:off x="2046341" y="6115171"/>
            <a:ext cx="1548173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Nagoda 1"/>
                <a:ea typeface="Nagoda 1"/>
                <a:cs typeface="Nagoda 1"/>
                <a:sym typeface="Nagoda 1"/>
              </a:rPr>
              <a:t>Partners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00934" y="6864263"/>
            <a:ext cx="1128357" cy="758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 dirty="0">
                <a:solidFill>
                  <a:srgbClr val="FFFFFF"/>
                </a:solidFill>
                <a:latin typeface="Nagoda 1"/>
                <a:ea typeface="Nagoda 1"/>
                <a:cs typeface="Nagoda 1"/>
                <a:sym typeface="Nagoda 1"/>
              </a:rPr>
              <a:t>25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508886" y="6864263"/>
            <a:ext cx="3055293" cy="804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>
                <a:solidFill>
                  <a:srgbClr val="FFFFFF"/>
                </a:solidFill>
                <a:latin typeface="Nagoda 1"/>
                <a:ea typeface="Nagoda 1"/>
                <a:cs typeface="Nagoda 1"/>
                <a:sym typeface="Nagoda 1"/>
              </a:rPr>
              <a:t>42 months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159624" y="6864263"/>
            <a:ext cx="1651496" cy="804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>
                <a:solidFill>
                  <a:srgbClr val="FFFFFF"/>
                </a:solidFill>
                <a:latin typeface="Nagoda 1"/>
                <a:ea typeface="Nagoda 1"/>
                <a:cs typeface="Nagoda 1"/>
                <a:sym typeface="Nagoda 1"/>
              </a:rPr>
              <a:t>€ 14M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262446" y="6249474"/>
            <a:ext cx="1548173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Nagoda 1"/>
                <a:ea typeface="Nagoda 1"/>
                <a:cs typeface="Nagoda 1"/>
                <a:sym typeface="Nagoda 1"/>
              </a:rPr>
              <a:t>Duration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11285" y="6265328"/>
            <a:ext cx="1548173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FFFFFF"/>
                </a:solidFill>
                <a:latin typeface="Nagoda 1"/>
                <a:ea typeface="Nagoda 1"/>
                <a:cs typeface="Nagoda 1"/>
                <a:sym typeface="Nagoda 1"/>
              </a:rPr>
              <a:t>Budget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739092" y="6265328"/>
            <a:ext cx="2804383" cy="630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Nagoda 1"/>
                <a:ea typeface="Nagoda 1"/>
                <a:cs typeface="Nagoda 1"/>
                <a:sym typeface="Nagoda 1"/>
              </a:rPr>
              <a:t>Demonstrations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endParaRPr lang="en-US" sz="1800">
              <a:solidFill>
                <a:srgbClr val="FFFFFF"/>
              </a:solidFill>
              <a:latin typeface="Nagoda 1"/>
              <a:ea typeface="Nagoda 1"/>
              <a:cs typeface="Nagoda 1"/>
              <a:sym typeface="Nagoda 1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4017929" y="6864263"/>
            <a:ext cx="2246709" cy="804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>
                <a:solidFill>
                  <a:srgbClr val="FFFFFF"/>
                </a:solidFill>
                <a:latin typeface="Nagoda 1"/>
                <a:ea typeface="Nagoda 1"/>
                <a:cs typeface="Nagoda 1"/>
                <a:sym typeface="Nagoda 1"/>
              </a:rPr>
              <a:t>7 Pilots </a:t>
            </a:r>
          </a:p>
        </p:txBody>
      </p:sp>
      <p:sp>
        <p:nvSpPr>
          <p:cNvPr id="19" name="AutoShape 19"/>
          <p:cNvSpPr/>
          <p:nvPr/>
        </p:nvSpPr>
        <p:spPr>
          <a:xfrm flipH="1" flipV="1">
            <a:off x="-1799397" y="2665364"/>
            <a:ext cx="6638771" cy="14287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2520"/>
            <a:ext cx="18247965" cy="10264480"/>
          </a:xfrm>
          <a:custGeom>
            <a:avLst/>
            <a:gdLst/>
            <a:ahLst/>
            <a:cxnLst/>
            <a:rect l="l" t="t" r="r" b="b"/>
            <a:pathLst>
              <a:path w="18247965" h="10264480">
                <a:moveTo>
                  <a:pt x="0" y="0"/>
                </a:moveTo>
                <a:lnTo>
                  <a:pt x="18247965" y="0"/>
                </a:lnTo>
                <a:lnTo>
                  <a:pt x="18247965" y="10264480"/>
                </a:lnTo>
                <a:lnTo>
                  <a:pt x="0" y="10264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3" name="Group 3"/>
          <p:cNvGrpSpPr/>
          <p:nvPr/>
        </p:nvGrpSpPr>
        <p:grpSpPr>
          <a:xfrm>
            <a:off x="10731521" y="6972322"/>
            <a:ext cx="3786684" cy="657537"/>
            <a:chOff x="0" y="0"/>
            <a:chExt cx="5048912" cy="8767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05108" cy="876716"/>
            </a:xfrm>
            <a:custGeom>
              <a:avLst/>
              <a:gdLst/>
              <a:ahLst/>
              <a:cxnLst/>
              <a:rect l="l" t="t" r="r" b="b"/>
              <a:pathLst>
                <a:path w="1205108" h="876716">
                  <a:moveTo>
                    <a:pt x="0" y="0"/>
                  </a:moveTo>
                  <a:lnTo>
                    <a:pt x="1205108" y="0"/>
                  </a:lnTo>
                  <a:lnTo>
                    <a:pt x="1205108" y="876716"/>
                  </a:lnTo>
                  <a:lnTo>
                    <a:pt x="0" y="876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525854" y="-47625"/>
              <a:ext cx="3523058" cy="9225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8"/>
                </a:lnSpc>
              </a:pPr>
              <a:r>
                <a:rPr lang="en-US" sz="2006">
                  <a:solidFill>
                    <a:srgbClr val="FFFFFF"/>
                  </a:solidFill>
                  <a:latin typeface="Nagoda 2"/>
                  <a:ea typeface="Nagoda 2"/>
                  <a:cs typeface="Nagoda 2"/>
                  <a:sym typeface="Nagoda 2"/>
                </a:rPr>
                <a:t>Electification of underground trucks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5765599" y="-439115"/>
            <a:ext cx="6756801" cy="8606878"/>
          </a:xfrm>
          <a:custGeom>
            <a:avLst/>
            <a:gdLst/>
            <a:ahLst/>
            <a:cxnLst/>
            <a:rect l="l" t="t" r="r" b="b"/>
            <a:pathLst>
              <a:path w="6756801" h="8606878">
                <a:moveTo>
                  <a:pt x="0" y="0"/>
                </a:moveTo>
                <a:lnTo>
                  <a:pt x="6756802" y="0"/>
                </a:lnTo>
                <a:lnTo>
                  <a:pt x="6756802" y="8606878"/>
                </a:lnTo>
                <a:lnTo>
                  <a:pt x="0" y="86068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7" name="Group 7"/>
          <p:cNvGrpSpPr/>
          <p:nvPr/>
        </p:nvGrpSpPr>
        <p:grpSpPr>
          <a:xfrm>
            <a:off x="3084593" y="4949256"/>
            <a:ext cx="3620419" cy="669331"/>
            <a:chOff x="0" y="0"/>
            <a:chExt cx="4827226" cy="89244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97036" cy="878370"/>
            </a:xfrm>
            <a:custGeom>
              <a:avLst/>
              <a:gdLst/>
              <a:ahLst/>
              <a:cxnLst/>
              <a:rect l="l" t="t" r="r" b="b"/>
              <a:pathLst>
                <a:path w="1597036" h="878370">
                  <a:moveTo>
                    <a:pt x="0" y="0"/>
                  </a:moveTo>
                  <a:lnTo>
                    <a:pt x="1597036" y="0"/>
                  </a:lnTo>
                  <a:lnTo>
                    <a:pt x="1597036" y="878370"/>
                  </a:lnTo>
                  <a:lnTo>
                    <a:pt x="0" y="878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885232" y="-30140"/>
              <a:ext cx="2941994" cy="9225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8"/>
                </a:lnSpc>
              </a:pPr>
              <a:r>
                <a:rPr lang="en-US" sz="2006">
                  <a:solidFill>
                    <a:srgbClr val="FFFFFF"/>
                  </a:solidFill>
                  <a:latin typeface="Nagoda 2"/>
                  <a:ea typeface="Nagoda 2"/>
                  <a:cs typeface="Nagoda 2"/>
                  <a:sym typeface="Nagoda 2"/>
                </a:rPr>
                <a:t>Application marketplace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14004750" y="8656732"/>
            <a:ext cx="3319841" cy="740048"/>
          </a:xfrm>
          <a:custGeom>
            <a:avLst/>
            <a:gdLst/>
            <a:ahLst/>
            <a:cxnLst/>
            <a:rect l="l" t="t" r="r" b="b"/>
            <a:pathLst>
              <a:path w="3319841" h="740048">
                <a:moveTo>
                  <a:pt x="0" y="0"/>
                </a:moveTo>
                <a:lnTo>
                  <a:pt x="3319840" y="0"/>
                </a:lnTo>
                <a:lnTo>
                  <a:pt x="3319840" y="740048"/>
                </a:lnTo>
                <a:lnTo>
                  <a:pt x="0" y="74004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AutoShape 11"/>
          <p:cNvSpPr/>
          <p:nvPr/>
        </p:nvSpPr>
        <p:spPr>
          <a:xfrm flipH="1" flipV="1">
            <a:off x="-1578839" y="8671020"/>
            <a:ext cx="6638771" cy="14287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12" name="Group 12"/>
          <p:cNvGrpSpPr/>
          <p:nvPr/>
        </p:nvGrpSpPr>
        <p:grpSpPr>
          <a:xfrm>
            <a:off x="11022709" y="918510"/>
            <a:ext cx="3994958" cy="818278"/>
            <a:chOff x="0" y="0"/>
            <a:chExt cx="5326610" cy="109103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8260" cy="1091037"/>
            </a:xfrm>
            <a:custGeom>
              <a:avLst/>
              <a:gdLst/>
              <a:ahLst/>
              <a:cxnLst/>
              <a:rect l="l" t="t" r="r" b="b"/>
              <a:pathLst>
                <a:path w="668260" h="1091037">
                  <a:moveTo>
                    <a:pt x="0" y="0"/>
                  </a:moveTo>
                  <a:lnTo>
                    <a:pt x="668260" y="0"/>
                  </a:lnTo>
                  <a:lnTo>
                    <a:pt x="668260" y="1091037"/>
                  </a:lnTo>
                  <a:lnTo>
                    <a:pt x="0" y="10910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982419" y="50813"/>
              <a:ext cx="4344191" cy="9225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8"/>
                </a:lnSpc>
              </a:pPr>
              <a:r>
                <a:rPr lang="en-US" sz="2006">
                  <a:solidFill>
                    <a:srgbClr val="FFFFFF"/>
                  </a:solidFill>
                  <a:latin typeface="Nagoda 2"/>
                  <a:ea typeface="Nagoda 2"/>
                  <a:cs typeface="Nagoda 2"/>
                  <a:sym typeface="Nagoda 2"/>
                </a:rPr>
                <a:t>Increase of energy efficiency and production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904349" y="6863621"/>
            <a:ext cx="3470990" cy="895906"/>
            <a:chOff x="0" y="0"/>
            <a:chExt cx="4627986" cy="119454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22869" cy="1194542"/>
            </a:xfrm>
            <a:custGeom>
              <a:avLst/>
              <a:gdLst/>
              <a:ahLst/>
              <a:cxnLst/>
              <a:rect l="l" t="t" r="r" b="b"/>
              <a:pathLst>
                <a:path w="1122869" h="1194542">
                  <a:moveTo>
                    <a:pt x="0" y="0"/>
                  </a:moveTo>
                  <a:lnTo>
                    <a:pt x="1122869" y="0"/>
                  </a:lnTo>
                  <a:lnTo>
                    <a:pt x="1122869" y="1194542"/>
                  </a:lnTo>
                  <a:lnTo>
                    <a:pt x="0" y="1194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255812" y="112167"/>
              <a:ext cx="3372175" cy="9225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8"/>
                </a:lnSpc>
              </a:pPr>
              <a:r>
                <a:rPr lang="en-US" sz="2006">
                  <a:solidFill>
                    <a:srgbClr val="FFFFFF"/>
                  </a:solidFill>
                  <a:latin typeface="Nagoda 2"/>
                  <a:ea typeface="Nagoda 2"/>
                  <a:cs typeface="Nagoda 2"/>
                  <a:sym typeface="Nagoda 2"/>
                </a:rPr>
                <a:t>Environmental footprint reduction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196458" y="2581440"/>
            <a:ext cx="3396689" cy="832681"/>
            <a:chOff x="0" y="0"/>
            <a:chExt cx="4528919" cy="111024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35797" cy="1110241"/>
            </a:xfrm>
            <a:custGeom>
              <a:avLst/>
              <a:gdLst/>
              <a:ahLst/>
              <a:cxnLst/>
              <a:rect l="l" t="t" r="r" b="b"/>
              <a:pathLst>
                <a:path w="1135797" h="1110241">
                  <a:moveTo>
                    <a:pt x="0" y="0"/>
                  </a:moveTo>
                  <a:lnTo>
                    <a:pt x="1135797" y="0"/>
                  </a:lnTo>
                  <a:lnTo>
                    <a:pt x="1135797" y="1110241"/>
                  </a:lnTo>
                  <a:lnTo>
                    <a:pt x="0" y="1110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435736" y="183087"/>
              <a:ext cx="3093183" cy="9225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8"/>
                </a:lnSpc>
              </a:pPr>
              <a:r>
                <a:rPr lang="en-US" sz="2006">
                  <a:solidFill>
                    <a:srgbClr val="FFFFFF"/>
                  </a:solidFill>
                  <a:latin typeface="Nagoda 2"/>
                  <a:ea typeface="Nagoda 2"/>
                  <a:cs typeface="Nagoda 2"/>
                  <a:sym typeface="Nagoda 2"/>
                </a:rPr>
                <a:t>Workload optimization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127273" y="2446329"/>
            <a:ext cx="2890393" cy="910101"/>
            <a:chOff x="0" y="0"/>
            <a:chExt cx="3853858" cy="1213468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51166" cy="1213468"/>
            </a:xfrm>
            <a:custGeom>
              <a:avLst/>
              <a:gdLst/>
              <a:ahLst/>
              <a:cxnLst/>
              <a:rect l="l" t="t" r="r" b="b"/>
              <a:pathLst>
                <a:path w="1051166" h="1213468">
                  <a:moveTo>
                    <a:pt x="0" y="0"/>
                  </a:moveTo>
                  <a:lnTo>
                    <a:pt x="1051166" y="0"/>
                  </a:lnTo>
                  <a:lnTo>
                    <a:pt x="1051166" y="1213468"/>
                  </a:lnTo>
                  <a:lnTo>
                    <a:pt x="0" y="1213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401149" y="136593"/>
              <a:ext cx="2452709" cy="9225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8"/>
                </a:lnSpc>
              </a:pPr>
              <a:r>
                <a:rPr lang="en-US" sz="2006">
                  <a:solidFill>
                    <a:srgbClr val="FFFFFF"/>
                  </a:solidFill>
                  <a:latin typeface="Nagoda 2"/>
                  <a:ea typeface="Nagoda 2"/>
                  <a:cs typeface="Nagoda 2"/>
                  <a:sym typeface="Nagoda 2"/>
                </a:rPr>
                <a:t>Workflow automation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015253" y="644833"/>
            <a:ext cx="3686299" cy="1017440"/>
            <a:chOff x="0" y="0"/>
            <a:chExt cx="4915065" cy="1356587"/>
          </a:xfrm>
        </p:grpSpPr>
        <p:sp>
          <p:nvSpPr>
            <p:cNvPr id="25" name="Freeform 25"/>
            <p:cNvSpPr/>
            <p:nvPr/>
          </p:nvSpPr>
          <p:spPr>
            <a:xfrm>
              <a:off x="0" y="478217"/>
              <a:ext cx="1003851" cy="878370"/>
            </a:xfrm>
            <a:custGeom>
              <a:avLst/>
              <a:gdLst/>
              <a:ahLst/>
              <a:cxnLst/>
              <a:rect l="l" t="t" r="r" b="b"/>
              <a:pathLst>
                <a:path w="1003851" h="878370">
                  <a:moveTo>
                    <a:pt x="0" y="0"/>
                  </a:moveTo>
                  <a:lnTo>
                    <a:pt x="1003851" y="0"/>
                  </a:lnTo>
                  <a:lnTo>
                    <a:pt x="1003851" y="878370"/>
                  </a:lnTo>
                  <a:lnTo>
                    <a:pt x="0" y="8783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99742" y="0"/>
              <a:ext cx="839948" cy="635211"/>
            </a:xfrm>
            <a:custGeom>
              <a:avLst/>
              <a:gdLst/>
              <a:ahLst/>
              <a:cxnLst/>
              <a:rect l="l" t="t" r="r" b="b"/>
              <a:pathLst>
                <a:path w="839948" h="635211">
                  <a:moveTo>
                    <a:pt x="0" y="0"/>
                  </a:moveTo>
                  <a:lnTo>
                    <a:pt x="839948" y="0"/>
                  </a:lnTo>
                  <a:lnTo>
                    <a:pt x="839948" y="635211"/>
                  </a:lnTo>
                  <a:lnTo>
                    <a:pt x="0" y="635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392006" y="434005"/>
              <a:ext cx="3523058" cy="9225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8"/>
                </a:lnSpc>
              </a:pPr>
              <a:r>
                <a:rPr lang="en-US" sz="2006">
                  <a:solidFill>
                    <a:srgbClr val="FFFFFF"/>
                  </a:solidFill>
                  <a:latin typeface="Nagoda 2"/>
                  <a:ea typeface="Nagoda 2"/>
                  <a:cs typeface="Nagoda 2"/>
                  <a:sym typeface="Nagoda 2"/>
                </a:rPr>
                <a:t>Digitization of all mine procedures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1806718" y="4870001"/>
            <a:ext cx="3331264" cy="827843"/>
            <a:chOff x="0" y="0"/>
            <a:chExt cx="4441685" cy="110379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109637" cy="1084671"/>
            </a:xfrm>
            <a:custGeom>
              <a:avLst/>
              <a:gdLst/>
              <a:ahLst/>
              <a:cxnLst/>
              <a:rect l="l" t="t" r="r" b="b"/>
              <a:pathLst>
                <a:path w="1109637" h="1084671">
                  <a:moveTo>
                    <a:pt x="0" y="0"/>
                  </a:moveTo>
                  <a:lnTo>
                    <a:pt x="1109637" y="0"/>
                  </a:lnTo>
                  <a:lnTo>
                    <a:pt x="1109637" y="1084671"/>
                  </a:lnTo>
                  <a:lnTo>
                    <a:pt x="0" y="10846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l-PL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430384" y="181209"/>
              <a:ext cx="3011301" cy="9225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8"/>
                </a:lnSpc>
              </a:pPr>
              <a:r>
                <a:rPr lang="en-US" sz="2006">
                  <a:solidFill>
                    <a:srgbClr val="FFFFFF"/>
                  </a:solidFill>
                  <a:latin typeface="Nagoda 2"/>
                  <a:ea typeface="Nagoda 2"/>
                  <a:cs typeface="Nagoda 2"/>
                  <a:sym typeface="Nagoda 2"/>
                </a:rPr>
                <a:t>Waste reduction and reuse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5888372" y="9011602"/>
            <a:ext cx="6511255" cy="588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5"/>
              </a:lnSpc>
            </a:pPr>
            <a:r>
              <a:rPr lang="en-US" sz="4500">
                <a:solidFill>
                  <a:srgbClr val="4D9AE0"/>
                </a:solidFill>
                <a:latin typeface="Nagoda 1"/>
                <a:ea typeface="Nagoda 1"/>
                <a:cs typeface="Nagoda 1"/>
                <a:sym typeface="Nagoda 1"/>
              </a:rPr>
              <a:t>mineio-horizon.eu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04750" y="8656732"/>
            <a:ext cx="3319841" cy="740048"/>
          </a:xfrm>
          <a:custGeom>
            <a:avLst/>
            <a:gdLst/>
            <a:ahLst/>
            <a:cxnLst/>
            <a:rect l="l" t="t" r="r" b="b"/>
            <a:pathLst>
              <a:path w="3319841" h="740048">
                <a:moveTo>
                  <a:pt x="0" y="0"/>
                </a:moveTo>
                <a:lnTo>
                  <a:pt x="3319840" y="0"/>
                </a:lnTo>
                <a:lnTo>
                  <a:pt x="3319840" y="740048"/>
                </a:lnTo>
                <a:lnTo>
                  <a:pt x="0" y="7400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17884781" y="476888"/>
            <a:ext cx="2900187" cy="3074467"/>
          </a:xfrm>
          <a:custGeom>
            <a:avLst/>
            <a:gdLst/>
            <a:ahLst/>
            <a:cxnLst/>
            <a:rect l="l" t="t" r="r" b="b"/>
            <a:pathLst>
              <a:path w="2900187" h="3074467">
                <a:moveTo>
                  <a:pt x="0" y="0"/>
                </a:moveTo>
                <a:lnTo>
                  <a:pt x="2900187" y="0"/>
                </a:lnTo>
                <a:lnTo>
                  <a:pt x="2900187" y="3074466"/>
                </a:lnTo>
                <a:lnTo>
                  <a:pt x="0" y="30744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>
            <a:off x="8440498" y="5465703"/>
            <a:ext cx="849837" cy="847712"/>
          </a:xfrm>
          <a:custGeom>
            <a:avLst/>
            <a:gdLst/>
            <a:ahLst/>
            <a:cxnLst/>
            <a:rect l="l" t="t" r="r" b="b"/>
            <a:pathLst>
              <a:path w="849837" h="847712">
                <a:moveTo>
                  <a:pt x="0" y="0"/>
                </a:moveTo>
                <a:lnTo>
                  <a:pt x="849837" y="0"/>
                </a:lnTo>
                <a:lnTo>
                  <a:pt x="849837" y="847712"/>
                </a:lnTo>
                <a:lnTo>
                  <a:pt x="0" y="8477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AutoShape 5"/>
          <p:cNvSpPr/>
          <p:nvPr/>
        </p:nvSpPr>
        <p:spPr>
          <a:xfrm flipH="1">
            <a:off x="7168965" y="9441139"/>
            <a:ext cx="6020118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>
            <a:off x="0" y="0"/>
            <a:ext cx="7149915" cy="10287000"/>
          </a:xfrm>
          <a:custGeom>
            <a:avLst/>
            <a:gdLst/>
            <a:ahLst/>
            <a:cxnLst/>
            <a:rect l="l" t="t" r="r" b="b"/>
            <a:pathLst>
              <a:path w="7149915" h="10287000">
                <a:moveTo>
                  <a:pt x="0" y="0"/>
                </a:moveTo>
                <a:lnTo>
                  <a:pt x="7149915" y="0"/>
                </a:lnTo>
                <a:lnTo>
                  <a:pt x="714991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2999"/>
            </a:blip>
            <a:stretch>
              <a:fillRect l="-56803" r="-59144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>
            <a:off x="8343653" y="3810932"/>
            <a:ext cx="936527" cy="969239"/>
          </a:xfrm>
          <a:custGeom>
            <a:avLst/>
            <a:gdLst/>
            <a:ahLst/>
            <a:cxnLst/>
            <a:rect l="l" t="t" r="r" b="b"/>
            <a:pathLst>
              <a:path w="936527" h="969239">
                <a:moveTo>
                  <a:pt x="0" y="0"/>
                </a:moveTo>
                <a:lnTo>
                  <a:pt x="936527" y="0"/>
                </a:lnTo>
                <a:lnTo>
                  <a:pt x="936527" y="969239"/>
                </a:lnTo>
                <a:lnTo>
                  <a:pt x="0" y="96923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0" y="99425"/>
            <a:ext cx="3093862" cy="1638268"/>
          </a:xfrm>
          <a:custGeom>
            <a:avLst/>
            <a:gdLst/>
            <a:ahLst/>
            <a:cxnLst/>
            <a:rect l="l" t="t" r="r" b="b"/>
            <a:pathLst>
              <a:path w="3093862" h="1638268">
                <a:moveTo>
                  <a:pt x="0" y="0"/>
                </a:moveTo>
                <a:lnTo>
                  <a:pt x="3093862" y="0"/>
                </a:lnTo>
                <a:lnTo>
                  <a:pt x="3093862" y="1638267"/>
                </a:lnTo>
                <a:lnTo>
                  <a:pt x="0" y="163826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>
            <a:off x="8333498" y="6998947"/>
            <a:ext cx="1150526" cy="742089"/>
          </a:xfrm>
          <a:custGeom>
            <a:avLst/>
            <a:gdLst/>
            <a:ahLst/>
            <a:cxnLst/>
            <a:rect l="l" t="t" r="r" b="b"/>
            <a:pathLst>
              <a:path w="1150526" h="742089">
                <a:moveTo>
                  <a:pt x="0" y="0"/>
                </a:moveTo>
                <a:lnTo>
                  <a:pt x="1150526" y="0"/>
                </a:lnTo>
                <a:lnTo>
                  <a:pt x="1150526" y="742089"/>
                </a:lnTo>
                <a:lnTo>
                  <a:pt x="0" y="7420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8537343" y="2134337"/>
            <a:ext cx="849837" cy="991063"/>
          </a:xfrm>
          <a:custGeom>
            <a:avLst/>
            <a:gdLst/>
            <a:ahLst/>
            <a:cxnLst/>
            <a:rect l="l" t="t" r="r" b="b"/>
            <a:pathLst>
              <a:path w="849837" h="991063">
                <a:moveTo>
                  <a:pt x="0" y="0"/>
                </a:moveTo>
                <a:lnTo>
                  <a:pt x="849836" y="0"/>
                </a:lnTo>
                <a:lnTo>
                  <a:pt x="849836" y="991063"/>
                </a:lnTo>
                <a:lnTo>
                  <a:pt x="0" y="9910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TextBox 11"/>
          <p:cNvSpPr txBox="1"/>
          <p:nvPr/>
        </p:nvSpPr>
        <p:spPr>
          <a:xfrm>
            <a:off x="7030966" y="8808135"/>
            <a:ext cx="6511255" cy="588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5"/>
              </a:lnSpc>
            </a:pPr>
            <a:r>
              <a:rPr lang="en-US" sz="4500">
                <a:solidFill>
                  <a:srgbClr val="4D9AE0"/>
                </a:solidFill>
                <a:latin typeface="Nagoda 1"/>
                <a:ea typeface="Nagoda 1"/>
                <a:cs typeface="Nagoda 1"/>
                <a:sym typeface="Nagoda 1"/>
              </a:rPr>
              <a:t>mineio-horizon.eu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130588" y="2014121"/>
            <a:ext cx="7404063" cy="599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Nagoda 1"/>
                <a:ea typeface="Nagoda 1"/>
                <a:cs typeface="Nagoda 1"/>
                <a:sym typeface="Nagoda 1"/>
              </a:rPr>
              <a:t>Mine.io project will be energy saving and production improvement, through electrification and proces automation.</a:t>
            </a:r>
          </a:p>
          <a:p>
            <a:pPr algn="l">
              <a:lnSpc>
                <a:spcPts val="3219"/>
              </a:lnSpc>
            </a:pPr>
            <a:endParaRPr lang="en-US" sz="2299">
              <a:solidFill>
                <a:srgbClr val="FFFFFF"/>
              </a:solidFill>
              <a:latin typeface="Nagoda 1"/>
              <a:ea typeface="Nagoda 1"/>
              <a:cs typeface="Nagoda 1"/>
              <a:sym typeface="Nagoda 1"/>
            </a:endParaR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Nagoda 1"/>
                <a:ea typeface="Nagoda 1"/>
                <a:cs typeface="Nagoda 1"/>
                <a:sym typeface="Nagoda 1"/>
              </a:rPr>
              <a:t>Contribute to the creation of environmentally friendly, resource-efficient, and production-efficient sustainable mining practices.</a:t>
            </a:r>
          </a:p>
          <a:p>
            <a:pPr algn="l">
              <a:lnSpc>
                <a:spcPts val="3219"/>
              </a:lnSpc>
            </a:pPr>
            <a:endParaRPr lang="en-US" sz="2299">
              <a:solidFill>
                <a:srgbClr val="FFFFFF"/>
              </a:solidFill>
              <a:latin typeface="Nagoda 1"/>
              <a:ea typeface="Nagoda 1"/>
              <a:cs typeface="Nagoda 1"/>
              <a:sym typeface="Nagoda 1"/>
            </a:endParaR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Nagoda 1"/>
                <a:ea typeface="Nagoda 1"/>
                <a:cs typeface="Nagoda 1"/>
                <a:sym typeface="Nagoda 1"/>
              </a:rPr>
              <a:t>Technologies and processes focused on making the production of raw materials more automated and digitalized.</a:t>
            </a:r>
          </a:p>
          <a:p>
            <a:pPr algn="l">
              <a:lnSpc>
                <a:spcPts val="3219"/>
              </a:lnSpc>
            </a:pPr>
            <a:endParaRPr lang="en-US" sz="2299">
              <a:solidFill>
                <a:srgbClr val="FFFFFF"/>
              </a:solidFill>
              <a:latin typeface="Nagoda 1"/>
              <a:ea typeface="Nagoda 1"/>
              <a:cs typeface="Nagoda 1"/>
              <a:sym typeface="Nagoda 1"/>
            </a:endParaR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Nagoda 1"/>
                <a:ea typeface="Nagoda 1"/>
                <a:cs typeface="Nagoda 1"/>
                <a:sym typeface="Nagoda 1"/>
              </a:rPr>
              <a:t>The novel digital infrastructure will embrace the technologies, facilitating openness, sharing, and collaboration.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33498" y="580924"/>
            <a:ext cx="4965799" cy="804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>
                <a:solidFill>
                  <a:srgbClr val="FFFFFF"/>
                </a:solidFill>
                <a:latin typeface="Nagoda 1"/>
                <a:ea typeface="Nagoda 1"/>
                <a:cs typeface="Nagoda 1"/>
                <a:sym typeface="Nagoda 1"/>
              </a:rPr>
              <a:t>Expected Impact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15519" y="1474415"/>
            <a:ext cx="920539" cy="1207924"/>
          </a:xfrm>
          <a:custGeom>
            <a:avLst/>
            <a:gdLst/>
            <a:ahLst/>
            <a:cxnLst/>
            <a:rect l="l" t="t" r="r" b="b"/>
            <a:pathLst>
              <a:path w="920539" h="1207924">
                <a:moveTo>
                  <a:pt x="0" y="0"/>
                </a:moveTo>
                <a:lnTo>
                  <a:pt x="920539" y="0"/>
                </a:lnTo>
                <a:lnTo>
                  <a:pt x="920539" y="1207923"/>
                </a:lnTo>
                <a:lnTo>
                  <a:pt x="0" y="12079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8669375" y="371005"/>
            <a:ext cx="775862" cy="989056"/>
          </a:xfrm>
          <a:custGeom>
            <a:avLst/>
            <a:gdLst/>
            <a:ahLst/>
            <a:cxnLst/>
            <a:rect l="l" t="t" r="r" b="b"/>
            <a:pathLst>
              <a:path w="775862" h="989056">
                <a:moveTo>
                  <a:pt x="0" y="0"/>
                </a:moveTo>
                <a:lnTo>
                  <a:pt x="775862" y="0"/>
                </a:lnTo>
                <a:lnTo>
                  <a:pt x="775862" y="989056"/>
                </a:lnTo>
                <a:lnTo>
                  <a:pt x="0" y="9890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>
            <a:off x="12503482" y="3197649"/>
            <a:ext cx="2238023" cy="788903"/>
          </a:xfrm>
          <a:custGeom>
            <a:avLst/>
            <a:gdLst/>
            <a:ahLst/>
            <a:cxnLst/>
            <a:rect l="l" t="t" r="r" b="b"/>
            <a:pathLst>
              <a:path w="2238023" h="788903">
                <a:moveTo>
                  <a:pt x="0" y="0"/>
                </a:moveTo>
                <a:lnTo>
                  <a:pt x="2238023" y="0"/>
                </a:lnTo>
                <a:lnTo>
                  <a:pt x="2238023" y="788903"/>
                </a:lnTo>
                <a:lnTo>
                  <a:pt x="0" y="7889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>
            <a:off x="6222720" y="852074"/>
            <a:ext cx="1695366" cy="622341"/>
          </a:xfrm>
          <a:custGeom>
            <a:avLst/>
            <a:gdLst/>
            <a:ahLst/>
            <a:cxnLst/>
            <a:rect l="l" t="t" r="r" b="b"/>
            <a:pathLst>
              <a:path w="1695366" h="622341">
                <a:moveTo>
                  <a:pt x="0" y="0"/>
                </a:moveTo>
                <a:lnTo>
                  <a:pt x="1695366" y="0"/>
                </a:lnTo>
                <a:lnTo>
                  <a:pt x="1695366" y="622341"/>
                </a:lnTo>
                <a:lnTo>
                  <a:pt x="0" y="6223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>
            <a:off x="3125411" y="7646695"/>
            <a:ext cx="2214156" cy="575765"/>
          </a:xfrm>
          <a:custGeom>
            <a:avLst/>
            <a:gdLst/>
            <a:ahLst/>
            <a:cxnLst/>
            <a:rect l="l" t="t" r="r" b="b"/>
            <a:pathLst>
              <a:path w="2214156" h="575765">
                <a:moveTo>
                  <a:pt x="0" y="0"/>
                </a:moveTo>
                <a:lnTo>
                  <a:pt x="2214155" y="0"/>
                </a:lnTo>
                <a:lnTo>
                  <a:pt x="2214155" y="575765"/>
                </a:lnTo>
                <a:lnTo>
                  <a:pt x="0" y="5757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>
            <a:off x="3539378" y="8876987"/>
            <a:ext cx="1852699" cy="577862"/>
          </a:xfrm>
          <a:custGeom>
            <a:avLst/>
            <a:gdLst/>
            <a:ahLst/>
            <a:cxnLst/>
            <a:rect l="l" t="t" r="r" b="b"/>
            <a:pathLst>
              <a:path w="1852699" h="577862">
                <a:moveTo>
                  <a:pt x="0" y="0"/>
                </a:moveTo>
                <a:lnTo>
                  <a:pt x="1852699" y="0"/>
                </a:lnTo>
                <a:lnTo>
                  <a:pt x="1852699" y="577861"/>
                </a:lnTo>
                <a:lnTo>
                  <a:pt x="0" y="5778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1028700" y="4665813"/>
            <a:ext cx="1727682" cy="1727682"/>
          </a:xfrm>
          <a:custGeom>
            <a:avLst/>
            <a:gdLst/>
            <a:ahLst/>
            <a:cxnLst/>
            <a:rect l="l" t="t" r="r" b="b"/>
            <a:pathLst>
              <a:path w="1727682" h="1727682">
                <a:moveTo>
                  <a:pt x="0" y="0"/>
                </a:moveTo>
                <a:lnTo>
                  <a:pt x="1727682" y="0"/>
                </a:lnTo>
                <a:lnTo>
                  <a:pt x="1727682" y="1727682"/>
                </a:lnTo>
                <a:lnTo>
                  <a:pt x="0" y="172768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>
            <a:off x="1275728" y="6715270"/>
            <a:ext cx="2263650" cy="662118"/>
          </a:xfrm>
          <a:custGeom>
            <a:avLst/>
            <a:gdLst/>
            <a:ahLst/>
            <a:cxnLst/>
            <a:rect l="l" t="t" r="r" b="b"/>
            <a:pathLst>
              <a:path w="2263650" h="662118">
                <a:moveTo>
                  <a:pt x="0" y="0"/>
                </a:moveTo>
                <a:lnTo>
                  <a:pt x="2263650" y="0"/>
                </a:lnTo>
                <a:lnTo>
                  <a:pt x="2263650" y="662117"/>
                </a:lnTo>
                <a:lnTo>
                  <a:pt x="0" y="66211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1416687" y="3044476"/>
            <a:ext cx="1090188" cy="1095249"/>
          </a:xfrm>
          <a:custGeom>
            <a:avLst/>
            <a:gdLst/>
            <a:ahLst/>
            <a:cxnLst/>
            <a:rect l="l" t="t" r="r" b="b"/>
            <a:pathLst>
              <a:path w="1090188" h="1095249">
                <a:moveTo>
                  <a:pt x="0" y="0"/>
                </a:moveTo>
                <a:lnTo>
                  <a:pt x="1090188" y="0"/>
                </a:lnTo>
                <a:lnTo>
                  <a:pt x="1090188" y="1095249"/>
                </a:lnTo>
                <a:lnTo>
                  <a:pt x="0" y="109524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>
          <a:xfrm>
            <a:off x="4706641" y="1328857"/>
            <a:ext cx="1063119" cy="1063119"/>
          </a:xfrm>
          <a:custGeom>
            <a:avLst/>
            <a:gdLst/>
            <a:ahLst/>
            <a:cxnLst/>
            <a:rect l="l" t="t" r="r" b="b"/>
            <a:pathLst>
              <a:path w="1063119" h="1063119">
                <a:moveTo>
                  <a:pt x="0" y="0"/>
                </a:moveTo>
                <a:lnTo>
                  <a:pt x="1063119" y="0"/>
                </a:lnTo>
                <a:lnTo>
                  <a:pt x="1063119" y="1063119"/>
                </a:lnTo>
                <a:lnTo>
                  <a:pt x="0" y="106311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/>
          <p:cNvSpPr/>
          <p:nvPr/>
        </p:nvSpPr>
        <p:spPr>
          <a:xfrm>
            <a:off x="13811330" y="4462776"/>
            <a:ext cx="2233409" cy="406074"/>
          </a:xfrm>
          <a:custGeom>
            <a:avLst/>
            <a:gdLst/>
            <a:ahLst/>
            <a:cxnLst/>
            <a:rect l="l" t="t" r="r" b="b"/>
            <a:pathLst>
              <a:path w="2233409" h="406074">
                <a:moveTo>
                  <a:pt x="0" y="0"/>
                </a:moveTo>
                <a:lnTo>
                  <a:pt x="2233409" y="0"/>
                </a:lnTo>
                <a:lnTo>
                  <a:pt x="2233409" y="406074"/>
                </a:lnTo>
                <a:lnTo>
                  <a:pt x="0" y="40607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13"/>
          <p:cNvSpPr/>
          <p:nvPr/>
        </p:nvSpPr>
        <p:spPr>
          <a:xfrm>
            <a:off x="13590542" y="7514828"/>
            <a:ext cx="2286071" cy="622954"/>
          </a:xfrm>
          <a:custGeom>
            <a:avLst/>
            <a:gdLst/>
            <a:ahLst/>
            <a:cxnLst/>
            <a:rect l="l" t="t" r="r" b="b"/>
            <a:pathLst>
              <a:path w="2286071" h="622954">
                <a:moveTo>
                  <a:pt x="0" y="0"/>
                </a:moveTo>
                <a:lnTo>
                  <a:pt x="2286071" y="0"/>
                </a:lnTo>
                <a:lnTo>
                  <a:pt x="2286071" y="622955"/>
                </a:lnTo>
                <a:lnTo>
                  <a:pt x="0" y="62295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Freeform 14"/>
          <p:cNvSpPr/>
          <p:nvPr/>
        </p:nvSpPr>
        <p:spPr>
          <a:xfrm>
            <a:off x="12468650" y="8823279"/>
            <a:ext cx="1709785" cy="342639"/>
          </a:xfrm>
          <a:custGeom>
            <a:avLst/>
            <a:gdLst/>
            <a:ahLst/>
            <a:cxnLst/>
            <a:rect l="l" t="t" r="r" b="b"/>
            <a:pathLst>
              <a:path w="1709785" h="342639">
                <a:moveTo>
                  <a:pt x="0" y="0"/>
                </a:moveTo>
                <a:lnTo>
                  <a:pt x="1709785" y="0"/>
                </a:lnTo>
                <a:lnTo>
                  <a:pt x="1709785" y="342638"/>
                </a:lnTo>
                <a:lnTo>
                  <a:pt x="0" y="34263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Freeform 15"/>
          <p:cNvSpPr/>
          <p:nvPr/>
        </p:nvSpPr>
        <p:spPr>
          <a:xfrm>
            <a:off x="13622493" y="5529654"/>
            <a:ext cx="2458682" cy="479116"/>
          </a:xfrm>
          <a:custGeom>
            <a:avLst/>
            <a:gdLst/>
            <a:ahLst/>
            <a:cxnLst/>
            <a:rect l="l" t="t" r="r" b="b"/>
            <a:pathLst>
              <a:path w="2458682" h="479116">
                <a:moveTo>
                  <a:pt x="0" y="0"/>
                </a:moveTo>
                <a:lnTo>
                  <a:pt x="2458683" y="0"/>
                </a:lnTo>
                <a:lnTo>
                  <a:pt x="2458683" y="479116"/>
                </a:lnTo>
                <a:lnTo>
                  <a:pt x="0" y="47911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Freeform 16"/>
          <p:cNvSpPr/>
          <p:nvPr/>
        </p:nvSpPr>
        <p:spPr>
          <a:xfrm>
            <a:off x="3922704" y="6131036"/>
            <a:ext cx="1318293" cy="988720"/>
          </a:xfrm>
          <a:custGeom>
            <a:avLst/>
            <a:gdLst/>
            <a:ahLst/>
            <a:cxnLst/>
            <a:rect l="l" t="t" r="r" b="b"/>
            <a:pathLst>
              <a:path w="1318293" h="988720">
                <a:moveTo>
                  <a:pt x="0" y="0"/>
                </a:moveTo>
                <a:lnTo>
                  <a:pt x="1318294" y="0"/>
                </a:lnTo>
                <a:lnTo>
                  <a:pt x="1318294" y="988720"/>
                </a:lnTo>
                <a:lnTo>
                  <a:pt x="0" y="9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7" name="Freeform 17"/>
          <p:cNvSpPr/>
          <p:nvPr/>
        </p:nvSpPr>
        <p:spPr>
          <a:xfrm>
            <a:off x="11585224" y="7404243"/>
            <a:ext cx="918258" cy="1060670"/>
          </a:xfrm>
          <a:custGeom>
            <a:avLst/>
            <a:gdLst/>
            <a:ahLst/>
            <a:cxnLst/>
            <a:rect l="l" t="t" r="r" b="b"/>
            <a:pathLst>
              <a:path w="918258" h="1060670">
                <a:moveTo>
                  <a:pt x="0" y="0"/>
                </a:moveTo>
                <a:lnTo>
                  <a:pt x="918258" y="0"/>
                </a:lnTo>
                <a:lnTo>
                  <a:pt x="918258" y="1060670"/>
                </a:lnTo>
                <a:lnTo>
                  <a:pt x="0" y="106067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29960" t="-2523" r="-2793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8" name="Freeform 18"/>
          <p:cNvSpPr/>
          <p:nvPr/>
        </p:nvSpPr>
        <p:spPr>
          <a:xfrm>
            <a:off x="3311774" y="2649991"/>
            <a:ext cx="1811516" cy="1358637"/>
          </a:xfrm>
          <a:custGeom>
            <a:avLst/>
            <a:gdLst/>
            <a:ahLst/>
            <a:cxnLst/>
            <a:rect l="l" t="t" r="r" b="b"/>
            <a:pathLst>
              <a:path w="1811516" h="1358637">
                <a:moveTo>
                  <a:pt x="0" y="0"/>
                </a:moveTo>
                <a:lnTo>
                  <a:pt x="1811516" y="0"/>
                </a:lnTo>
                <a:lnTo>
                  <a:pt x="1811516" y="1358637"/>
                </a:lnTo>
                <a:lnTo>
                  <a:pt x="0" y="135863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9"/>
          <p:cNvSpPr/>
          <p:nvPr/>
        </p:nvSpPr>
        <p:spPr>
          <a:xfrm>
            <a:off x="12660152" y="6388853"/>
            <a:ext cx="1860780" cy="652834"/>
          </a:xfrm>
          <a:custGeom>
            <a:avLst/>
            <a:gdLst/>
            <a:ahLst/>
            <a:cxnLst/>
            <a:rect l="l" t="t" r="r" b="b"/>
            <a:pathLst>
              <a:path w="1860780" h="652834">
                <a:moveTo>
                  <a:pt x="0" y="0"/>
                </a:moveTo>
                <a:lnTo>
                  <a:pt x="1860780" y="0"/>
                </a:lnTo>
                <a:lnTo>
                  <a:pt x="1860780" y="652834"/>
                </a:lnTo>
                <a:lnTo>
                  <a:pt x="0" y="65283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t="-56937" b="-56836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Freeform 20"/>
          <p:cNvSpPr/>
          <p:nvPr/>
        </p:nvSpPr>
        <p:spPr>
          <a:xfrm>
            <a:off x="6260029" y="8318065"/>
            <a:ext cx="2260940" cy="1695705"/>
          </a:xfrm>
          <a:custGeom>
            <a:avLst/>
            <a:gdLst/>
            <a:ahLst/>
            <a:cxnLst/>
            <a:rect l="l" t="t" r="r" b="b"/>
            <a:pathLst>
              <a:path w="2260940" h="1695705">
                <a:moveTo>
                  <a:pt x="0" y="0"/>
                </a:moveTo>
                <a:lnTo>
                  <a:pt x="2260940" y="0"/>
                </a:lnTo>
                <a:lnTo>
                  <a:pt x="2260940" y="1695705"/>
                </a:lnTo>
                <a:lnTo>
                  <a:pt x="0" y="1695705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1" name="Freeform 21"/>
          <p:cNvSpPr/>
          <p:nvPr/>
        </p:nvSpPr>
        <p:spPr>
          <a:xfrm>
            <a:off x="13007533" y="852074"/>
            <a:ext cx="2232475" cy="1123159"/>
          </a:xfrm>
          <a:custGeom>
            <a:avLst/>
            <a:gdLst/>
            <a:ahLst/>
            <a:cxnLst/>
            <a:rect l="l" t="t" r="r" b="b"/>
            <a:pathLst>
              <a:path w="2232475" h="1123159">
                <a:moveTo>
                  <a:pt x="0" y="0"/>
                </a:moveTo>
                <a:lnTo>
                  <a:pt x="2232474" y="0"/>
                </a:lnTo>
                <a:lnTo>
                  <a:pt x="2232474" y="1123158"/>
                </a:lnTo>
                <a:lnTo>
                  <a:pt x="0" y="1123158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t="-25079" b="-23995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2" name="Freeform 22"/>
          <p:cNvSpPr/>
          <p:nvPr/>
        </p:nvSpPr>
        <p:spPr>
          <a:xfrm>
            <a:off x="3125411" y="4336375"/>
            <a:ext cx="1581230" cy="1185922"/>
          </a:xfrm>
          <a:custGeom>
            <a:avLst/>
            <a:gdLst/>
            <a:ahLst/>
            <a:cxnLst/>
            <a:rect l="l" t="t" r="r" b="b"/>
            <a:pathLst>
              <a:path w="1581230" h="1185922">
                <a:moveTo>
                  <a:pt x="0" y="0"/>
                </a:moveTo>
                <a:lnTo>
                  <a:pt x="1581230" y="0"/>
                </a:lnTo>
                <a:lnTo>
                  <a:pt x="1581230" y="1185922"/>
                </a:lnTo>
                <a:lnTo>
                  <a:pt x="0" y="1185922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3" name="Freeform 23"/>
          <p:cNvSpPr/>
          <p:nvPr/>
        </p:nvSpPr>
        <p:spPr>
          <a:xfrm>
            <a:off x="9063894" y="8575498"/>
            <a:ext cx="1976173" cy="1482130"/>
          </a:xfrm>
          <a:custGeom>
            <a:avLst/>
            <a:gdLst/>
            <a:ahLst/>
            <a:cxnLst/>
            <a:rect l="l" t="t" r="r" b="b"/>
            <a:pathLst>
              <a:path w="1976173" h="1482130">
                <a:moveTo>
                  <a:pt x="0" y="0"/>
                </a:moveTo>
                <a:lnTo>
                  <a:pt x="1976173" y="0"/>
                </a:lnTo>
                <a:lnTo>
                  <a:pt x="1976173" y="1482130"/>
                </a:lnTo>
                <a:lnTo>
                  <a:pt x="0" y="1482130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4" name="Freeform 24"/>
          <p:cNvSpPr/>
          <p:nvPr/>
        </p:nvSpPr>
        <p:spPr>
          <a:xfrm>
            <a:off x="2316765" y="961602"/>
            <a:ext cx="1885726" cy="1414295"/>
          </a:xfrm>
          <a:custGeom>
            <a:avLst/>
            <a:gdLst/>
            <a:ahLst/>
            <a:cxnLst/>
            <a:rect l="l" t="t" r="r" b="b"/>
            <a:pathLst>
              <a:path w="1885726" h="1414295">
                <a:moveTo>
                  <a:pt x="0" y="0"/>
                </a:moveTo>
                <a:lnTo>
                  <a:pt x="1885726" y="0"/>
                </a:lnTo>
                <a:lnTo>
                  <a:pt x="1885726" y="1414295"/>
                </a:lnTo>
                <a:lnTo>
                  <a:pt x="0" y="1414295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grpSp>
        <p:nvGrpSpPr>
          <p:cNvPr id="25" name="Group 25"/>
          <p:cNvGrpSpPr/>
          <p:nvPr/>
        </p:nvGrpSpPr>
        <p:grpSpPr>
          <a:xfrm>
            <a:off x="5456175" y="1697817"/>
            <a:ext cx="7032999" cy="7032999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1020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6185791" y="2140910"/>
            <a:ext cx="5343893" cy="5507971"/>
          </a:xfrm>
          <a:custGeom>
            <a:avLst/>
            <a:gdLst/>
            <a:ahLst/>
            <a:cxnLst/>
            <a:rect l="l" t="t" r="r" b="b"/>
            <a:pathLst>
              <a:path w="5343893" h="5507971">
                <a:moveTo>
                  <a:pt x="0" y="0"/>
                </a:moveTo>
                <a:lnTo>
                  <a:pt x="5343893" y="0"/>
                </a:lnTo>
                <a:lnTo>
                  <a:pt x="5343893" y="5507971"/>
                </a:lnTo>
                <a:lnTo>
                  <a:pt x="0" y="5507971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l="-7049" t="-14038" r="-13453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9" name="Freeform 29"/>
          <p:cNvSpPr/>
          <p:nvPr/>
        </p:nvSpPr>
        <p:spPr>
          <a:xfrm>
            <a:off x="7441000" y="6898173"/>
            <a:ext cx="3063350" cy="1622111"/>
          </a:xfrm>
          <a:custGeom>
            <a:avLst/>
            <a:gdLst/>
            <a:ahLst/>
            <a:cxnLst/>
            <a:rect l="l" t="t" r="r" b="b"/>
            <a:pathLst>
              <a:path w="3063350" h="1622111">
                <a:moveTo>
                  <a:pt x="0" y="0"/>
                </a:moveTo>
                <a:lnTo>
                  <a:pt x="3063349" y="0"/>
                </a:lnTo>
                <a:lnTo>
                  <a:pt x="3063349" y="1622111"/>
                </a:lnTo>
                <a:lnTo>
                  <a:pt x="0" y="1622111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0" name="Freeform 30"/>
          <p:cNvSpPr/>
          <p:nvPr/>
        </p:nvSpPr>
        <p:spPr>
          <a:xfrm>
            <a:off x="14851834" y="2198828"/>
            <a:ext cx="1803664" cy="758998"/>
          </a:xfrm>
          <a:custGeom>
            <a:avLst/>
            <a:gdLst/>
            <a:ahLst/>
            <a:cxnLst/>
            <a:rect l="l" t="t" r="r" b="b"/>
            <a:pathLst>
              <a:path w="1803664" h="758998">
                <a:moveTo>
                  <a:pt x="0" y="0"/>
                </a:moveTo>
                <a:lnTo>
                  <a:pt x="1803664" y="0"/>
                </a:lnTo>
                <a:lnTo>
                  <a:pt x="1803664" y="758998"/>
                </a:lnTo>
                <a:lnTo>
                  <a:pt x="0" y="758998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1" name="Freeform 31"/>
          <p:cNvSpPr/>
          <p:nvPr/>
        </p:nvSpPr>
        <p:spPr>
          <a:xfrm>
            <a:off x="10482835" y="505957"/>
            <a:ext cx="1487100" cy="719152"/>
          </a:xfrm>
          <a:custGeom>
            <a:avLst/>
            <a:gdLst/>
            <a:ahLst/>
            <a:cxnLst/>
            <a:rect l="l" t="t" r="r" b="b"/>
            <a:pathLst>
              <a:path w="1487100" h="719152">
                <a:moveTo>
                  <a:pt x="0" y="0"/>
                </a:moveTo>
                <a:lnTo>
                  <a:pt x="1487100" y="0"/>
                </a:lnTo>
                <a:lnTo>
                  <a:pt x="1487100" y="719152"/>
                </a:lnTo>
                <a:lnTo>
                  <a:pt x="0" y="719152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0952" y="7159448"/>
            <a:ext cx="2074061" cy="2074061"/>
          </a:xfrm>
          <a:custGeom>
            <a:avLst/>
            <a:gdLst/>
            <a:ahLst/>
            <a:cxnLst/>
            <a:rect l="l" t="t" r="r" b="b"/>
            <a:pathLst>
              <a:path w="2074061" h="2074061">
                <a:moveTo>
                  <a:pt x="0" y="0"/>
                </a:moveTo>
                <a:lnTo>
                  <a:pt x="2074060" y="0"/>
                </a:lnTo>
                <a:lnTo>
                  <a:pt x="2074060" y="2074061"/>
                </a:lnTo>
                <a:lnTo>
                  <a:pt x="0" y="20740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5655236" y="2926508"/>
            <a:ext cx="1841949" cy="1841949"/>
          </a:xfrm>
          <a:custGeom>
            <a:avLst/>
            <a:gdLst/>
            <a:ahLst/>
            <a:cxnLst/>
            <a:rect l="l" t="t" r="r" b="b"/>
            <a:pathLst>
              <a:path w="1841949" h="1841949">
                <a:moveTo>
                  <a:pt x="0" y="0"/>
                </a:moveTo>
                <a:lnTo>
                  <a:pt x="1841949" y="0"/>
                </a:lnTo>
                <a:lnTo>
                  <a:pt x="1841949" y="1841949"/>
                </a:lnTo>
                <a:lnTo>
                  <a:pt x="0" y="18419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>
            <a:off x="9166874" y="7413160"/>
            <a:ext cx="1928630" cy="1928630"/>
          </a:xfrm>
          <a:custGeom>
            <a:avLst/>
            <a:gdLst/>
            <a:ahLst/>
            <a:cxnLst/>
            <a:rect l="l" t="t" r="r" b="b"/>
            <a:pathLst>
              <a:path w="1928630" h="1928630">
                <a:moveTo>
                  <a:pt x="0" y="0"/>
                </a:moveTo>
                <a:lnTo>
                  <a:pt x="1928630" y="0"/>
                </a:lnTo>
                <a:lnTo>
                  <a:pt x="1928630" y="1928629"/>
                </a:lnTo>
                <a:lnTo>
                  <a:pt x="0" y="19286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>
            <a:off x="5430900" y="7136048"/>
            <a:ext cx="2290621" cy="2290621"/>
          </a:xfrm>
          <a:custGeom>
            <a:avLst/>
            <a:gdLst/>
            <a:ahLst/>
            <a:cxnLst/>
            <a:rect l="l" t="t" r="r" b="b"/>
            <a:pathLst>
              <a:path w="2290621" h="2290621">
                <a:moveTo>
                  <a:pt x="0" y="0"/>
                </a:moveTo>
                <a:lnTo>
                  <a:pt x="2290621" y="0"/>
                </a:lnTo>
                <a:lnTo>
                  <a:pt x="2290621" y="2290621"/>
                </a:lnTo>
                <a:lnTo>
                  <a:pt x="0" y="22906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>
            <a:off x="10807621" y="8089717"/>
            <a:ext cx="857250" cy="857250"/>
          </a:xfrm>
          <a:custGeom>
            <a:avLst/>
            <a:gdLst/>
            <a:ahLst/>
            <a:cxnLst/>
            <a:rect l="l" t="t" r="r" b="b"/>
            <a:pathLst>
              <a:path w="857250" h="857250">
                <a:moveTo>
                  <a:pt x="0" y="0"/>
                </a:moveTo>
                <a:lnTo>
                  <a:pt x="857250" y="0"/>
                </a:lnTo>
                <a:lnTo>
                  <a:pt x="857250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>
            <a:off x="2711543" y="8089717"/>
            <a:ext cx="857250" cy="857250"/>
          </a:xfrm>
          <a:custGeom>
            <a:avLst/>
            <a:gdLst/>
            <a:ahLst/>
            <a:cxnLst/>
            <a:rect l="l" t="t" r="r" b="b"/>
            <a:pathLst>
              <a:path w="857250" h="857250">
                <a:moveTo>
                  <a:pt x="0" y="0"/>
                </a:moveTo>
                <a:lnTo>
                  <a:pt x="857250" y="0"/>
                </a:lnTo>
                <a:lnTo>
                  <a:pt x="857250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6757485" y="3442015"/>
            <a:ext cx="857250" cy="857250"/>
          </a:xfrm>
          <a:custGeom>
            <a:avLst/>
            <a:gdLst/>
            <a:ahLst/>
            <a:cxnLst/>
            <a:rect l="l" t="t" r="r" b="b"/>
            <a:pathLst>
              <a:path w="857250" h="857250">
                <a:moveTo>
                  <a:pt x="0" y="0"/>
                </a:moveTo>
                <a:lnTo>
                  <a:pt x="857250" y="0"/>
                </a:lnTo>
                <a:lnTo>
                  <a:pt x="857250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>
            <a:off x="6757485" y="8089717"/>
            <a:ext cx="857250" cy="857250"/>
          </a:xfrm>
          <a:custGeom>
            <a:avLst/>
            <a:gdLst/>
            <a:ahLst/>
            <a:cxnLst/>
            <a:rect l="l" t="t" r="r" b="b"/>
            <a:pathLst>
              <a:path w="857250" h="857250">
                <a:moveTo>
                  <a:pt x="0" y="0"/>
                </a:moveTo>
                <a:lnTo>
                  <a:pt x="857250" y="0"/>
                </a:lnTo>
                <a:lnTo>
                  <a:pt x="857250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14806438" y="0"/>
            <a:ext cx="3481562" cy="1843564"/>
          </a:xfrm>
          <a:custGeom>
            <a:avLst/>
            <a:gdLst/>
            <a:ahLst/>
            <a:cxnLst/>
            <a:rect l="l" t="t" r="r" b="b"/>
            <a:pathLst>
              <a:path w="3481562" h="1843564">
                <a:moveTo>
                  <a:pt x="0" y="0"/>
                </a:moveTo>
                <a:lnTo>
                  <a:pt x="3481562" y="0"/>
                </a:lnTo>
                <a:lnTo>
                  <a:pt x="3481562" y="1843564"/>
                </a:lnTo>
                <a:lnTo>
                  <a:pt x="0" y="184356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>
          <a:xfrm>
            <a:off x="15222337" y="9304188"/>
            <a:ext cx="2532274" cy="564486"/>
          </a:xfrm>
          <a:custGeom>
            <a:avLst/>
            <a:gdLst/>
            <a:ahLst/>
            <a:cxnLst/>
            <a:rect l="l" t="t" r="r" b="b"/>
            <a:pathLst>
              <a:path w="2532274" h="564486">
                <a:moveTo>
                  <a:pt x="0" y="0"/>
                </a:moveTo>
                <a:lnTo>
                  <a:pt x="2532274" y="0"/>
                </a:lnTo>
                <a:lnTo>
                  <a:pt x="2532274" y="564486"/>
                </a:lnTo>
                <a:lnTo>
                  <a:pt x="0" y="56448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/>
          <p:cNvSpPr/>
          <p:nvPr/>
        </p:nvSpPr>
        <p:spPr>
          <a:xfrm flipH="1">
            <a:off x="12539456" y="-48271"/>
            <a:ext cx="5748544" cy="10335271"/>
          </a:xfrm>
          <a:custGeom>
            <a:avLst/>
            <a:gdLst/>
            <a:ahLst/>
            <a:cxnLst/>
            <a:rect l="l" t="t" r="r" b="b"/>
            <a:pathLst>
              <a:path w="5748544" h="10335271">
                <a:moveTo>
                  <a:pt x="5748544" y="0"/>
                </a:moveTo>
                <a:lnTo>
                  <a:pt x="0" y="0"/>
                </a:lnTo>
                <a:lnTo>
                  <a:pt x="0" y="10335271"/>
                </a:lnTo>
                <a:lnTo>
                  <a:pt x="5748544" y="10335271"/>
                </a:lnTo>
                <a:lnTo>
                  <a:pt x="5748544" y="0"/>
                </a:lnTo>
                <a:close/>
              </a:path>
            </a:pathLst>
          </a:custGeom>
          <a:blipFill>
            <a:blip r:embed="rId15">
              <a:alphaModFix amt="32999"/>
            </a:blip>
            <a:stretch>
              <a:fillRect l="-81819" r="-87864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13"/>
          <p:cNvSpPr/>
          <p:nvPr/>
        </p:nvSpPr>
        <p:spPr>
          <a:xfrm>
            <a:off x="9337969" y="2991872"/>
            <a:ext cx="1757535" cy="1757535"/>
          </a:xfrm>
          <a:custGeom>
            <a:avLst/>
            <a:gdLst/>
            <a:ahLst/>
            <a:cxnLst/>
            <a:rect l="l" t="t" r="r" b="b"/>
            <a:pathLst>
              <a:path w="1757535" h="1757535">
                <a:moveTo>
                  <a:pt x="0" y="0"/>
                </a:moveTo>
                <a:lnTo>
                  <a:pt x="1757535" y="0"/>
                </a:lnTo>
                <a:lnTo>
                  <a:pt x="1757535" y="1757535"/>
                </a:lnTo>
                <a:lnTo>
                  <a:pt x="0" y="17575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Freeform 14"/>
          <p:cNvSpPr/>
          <p:nvPr/>
        </p:nvSpPr>
        <p:spPr>
          <a:xfrm>
            <a:off x="10729065" y="3442015"/>
            <a:ext cx="857250" cy="857250"/>
          </a:xfrm>
          <a:custGeom>
            <a:avLst/>
            <a:gdLst/>
            <a:ahLst/>
            <a:cxnLst/>
            <a:rect l="l" t="t" r="r" b="b"/>
            <a:pathLst>
              <a:path w="857250" h="857250">
                <a:moveTo>
                  <a:pt x="0" y="0"/>
                </a:moveTo>
                <a:lnTo>
                  <a:pt x="857250" y="0"/>
                </a:lnTo>
                <a:lnTo>
                  <a:pt x="857250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Freeform 15"/>
          <p:cNvSpPr/>
          <p:nvPr/>
        </p:nvSpPr>
        <p:spPr>
          <a:xfrm>
            <a:off x="1024144" y="2542398"/>
            <a:ext cx="2116024" cy="2116024"/>
          </a:xfrm>
          <a:custGeom>
            <a:avLst/>
            <a:gdLst/>
            <a:ahLst/>
            <a:cxnLst/>
            <a:rect l="l" t="t" r="r" b="b"/>
            <a:pathLst>
              <a:path w="2116024" h="2116024">
                <a:moveTo>
                  <a:pt x="0" y="0"/>
                </a:moveTo>
                <a:lnTo>
                  <a:pt x="2116024" y="0"/>
                </a:lnTo>
                <a:lnTo>
                  <a:pt x="2116024" y="2116024"/>
                </a:lnTo>
                <a:lnTo>
                  <a:pt x="0" y="211602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Freeform 16"/>
          <p:cNvSpPr/>
          <p:nvPr/>
        </p:nvSpPr>
        <p:spPr>
          <a:xfrm>
            <a:off x="2711543" y="3442015"/>
            <a:ext cx="857250" cy="857250"/>
          </a:xfrm>
          <a:custGeom>
            <a:avLst/>
            <a:gdLst/>
            <a:ahLst/>
            <a:cxnLst/>
            <a:rect l="l" t="t" r="r" b="b"/>
            <a:pathLst>
              <a:path w="857250" h="857250">
                <a:moveTo>
                  <a:pt x="0" y="0"/>
                </a:moveTo>
                <a:lnTo>
                  <a:pt x="857250" y="0"/>
                </a:lnTo>
                <a:lnTo>
                  <a:pt x="857250" y="857250"/>
                </a:lnTo>
                <a:lnTo>
                  <a:pt x="0" y="85725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7" name="TextBox 17"/>
          <p:cNvSpPr txBox="1"/>
          <p:nvPr/>
        </p:nvSpPr>
        <p:spPr>
          <a:xfrm>
            <a:off x="9337969" y="4695819"/>
            <a:ext cx="2248346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>
                <a:solidFill>
                  <a:srgbClr val="FFFFFF"/>
                </a:solidFill>
                <a:latin typeface="Uncut Sans 1"/>
                <a:ea typeface="Uncut Sans 1"/>
                <a:cs typeface="Uncut Sans 1"/>
                <a:sym typeface="Uncut Sans 1"/>
              </a:rPr>
              <a:t>Research and Education Mine</a:t>
            </a:r>
          </a:p>
          <a:p>
            <a:pPr algn="ctr">
              <a:lnSpc>
                <a:spcPts val="1820"/>
              </a:lnSpc>
            </a:pPr>
            <a:r>
              <a:rPr lang="en-US" sz="1300">
                <a:solidFill>
                  <a:srgbClr val="FFFFFF"/>
                </a:solidFill>
                <a:latin typeface="Uncut Sans 1"/>
                <a:ea typeface="Uncut Sans 1"/>
                <a:cs typeface="Uncut Sans 1"/>
                <a:sym typeface="Uncut Sans 1"/>
              </a:rPr>
              <a:t>“Reiche Zeche”,</a:t>
            </a:r>
          </a:p>
          <a:p>
            <a:pPr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FFFFFF"/>
                </a:solidFill>
                <a:latin typeface="Uncut Sans 1"/>
                <a:ea typeface="Uncut Sans 1"/>
                <a:cs typeface="Uncut Sans 1"/>
                <a:sym typeface="Uncut Sans 1"/>
              </a:rPr>
              <a:t>Freiberg, Germany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018886" y="4759510"/>
            <a:ext cx="3100011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>
                <a:solidFill>
                  <a:srgbClr val="FFFFFF"/>
                </a:solidFill>
                <a:latin typeface="Uncut Sans 1"/>
                <a:ea typeface="Uncut Sans 1"/>
                <a:cs typeface="Uncut Sans 1"/>
                <a:sym typeface="Uncut Sans 1"/>
              </a:rPr>
              <a:t>Pyhäsalmi Mine, </a:t>
            </a:r>
          </a:p>
          <a:p>
            <a:pPr algn="ctr">
              <a:lnSpc>
                <a:spcPts val="1820"/>
              </a:lnSpc>
            </a:pPr>
            <a:r>
              <a:rPr lang="en-US" sz="1300">
                <a:solidFill>
                  <a:srgbClr val="FFFFFF"/>
                </a:solidFill>
                <a:latin typeface="Uncut Sans 1"/>
                <a:ea typeface="Uncut Sans 1"/>
                <a:cs typeface="Uncut Sans 1"/>
                <a:sym typeface="Uncut Sans 1"/>
              </a:rPr>
              <a:t>North Ostrobothnia, </a:t>
            </a:r>
          </a:p>
          <a:p>
            <a:pPr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FFFFFF"/>
                </a:solidFill>
                <a:latin typeface="Uncut Sans 1"/>
                <a:ea typeface="Uncut Sans 1"/>
                <a:cs typeface="Uncut Sans 1"/>
                <a:sym typeface="Uncut Sans 1"/>
              </a:rPr>
              <a:t>Finland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67102" y="4720832"/>
            <a:ext cx="2621760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>
                <a:solidFill>
                  <a:srgbClr val="FFFFFF"/>
                </a:solidFill>
                <a:latin typeface="Uncut Sans 1"/>
                <a:ea typeface="Uncut Sans 1"/>
                <a:cs typeface="Uncut Sans 1"/>
                <a:sym typeface="Uncut Sans 1"/>
              </a:rPr>
              <a:t>Ore Processing Plants, </a:t>
            </a:r>
          </a:p>
          <a:p>
            <a:pPr algn="ctr">
              <a:lnSpc>
                <a:spcPts val="1820"/>
              </a:lnSpc>
            </a:pPr>
            <a:r>
              <a:rPr lang="en-US" sz="1300">
                <a:solidFill>
                  <a:srgbClr val="FFFFFF"/>
                </a:solidFill>
                <a:latin typeface="Uncut Sans 1"/>
                <a:ea typeface="Uncut Sans 1"/>
                <a:cs typeface="Uncut Sans 1"/>
                <a:sym typeface="Uncut Sans 1"/>
              </a:rPr>
              <a:t>KGHM Polska Miedź S.A.,</a:t>
            </a:r>
          </a:p>
          <a:p>
            <a:pPr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FFFFFF"/>
                </a:solidFill>
                <a:latin typeface="Uncut Sans 1"/>
                <a:ea typeface="Uncut Sans 1"/>
                <a:cs typeface="Uncut Sans 1"/>
                <a:sym typeface="Uncut Sans 1"/>
              </a:rPr>
              <a:t>Polkowice, Poland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67102" y="8995855"/>
            <a:ext cx="3357573" cy="816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01020"/>
                </a:solidFill>
                <a:latin typeface="Uncut Sans 1"/>
                <a:ea typeface="Uncut Sans 1"/>
                <a:cs typeface="Uncut Sans 1"/>
                <a:sym typeface="Uncut Sans 1"/>
              </a:rPr>
              <a:t>Digital TSL-Smelter at the Institute </a:t>
            </a:r>
          </a:p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01020"/>
                </a:solidFill>
                <a:latin typeface="Uncut Sans 1"/>
                <a:ea typeface="Uncut Sans 1"/>
                <a:cs typeface="Uncut Sans 1"/>
                <a:sym typeface="Uncut Sans 1"/>
              </a:rPr>
              <a:t>of Nonferrous Metallurgy,</a:t>
            </a:r>
          </a:p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1020"/>
                </a:solidFill>
                <a:latin typeface="Uncut Sans 1"/>
                <a:ea typeface="Uncut Sans 1"/>
                <a:cs typeface="Uncut Sans 1"/>
                <a:sym typeface="Uncut Sans 1"/>
              </a:rPr>
              <a:t>Freiberg, Germany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655236" y="9379044"/>
            <a:ext cx="1827312" cy="681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3"/>
              </a:lnSpc>
            </a:pPr>
            <a:r>
              <a:rPr lang="en-US" sz="1295">
                <a:solidFill>
                  <a:srgbClr val="FFFFFF"/>
                </a:solidFill>
                <a:latin typeface="Uncut Sans 1"/>
                <a:ea typeface="Uncut Sans 1"/>
                <a:cs typeface="Uncut Sans 1"/>
                <a:sym typeface="Uncut Sans 1"/>
              </a:rPr>
              <a:t>Malaposta open pit site,</a:t>
            </a:r>
          </a:p>
          <a:p>
            <a:pPr algn="ctr">
              <a:lnSpc>
                <a:spcPts val="1813"/>
              </a:lnSpc>
            </a:pPr>
            <a:r>
              <a:rPr lang="en-US" sz="1295">
                <a:solidFill>
                  <a:srgbClr val="FFFFFF"/>
                </a:solidFill>
                <a:latin typeface="Uncut Sans 1"/>
                <a:ea typeface="Uncut Sans 1"/>
                <a:cs typeface="Uncut Sans 1"/>
                <a:sym typeface="Uncut Sans 1"/>
              </a:rPr>
              <a:t>Urgeiriça mine, </a:t>
            </a:r>
          </a:p>
          <a:p>
            <a:pPr algn="ctr">
              <a:lnSpc>
                <a:spcPts val="1813"/>
              </a:lnSpc>
              <a:spcBef>
                <a:spcPct val="0"/>
              </a:spcBef>
            </a:pPr>
            <a:r>
              <a:rPr lang="en-US" sz="1295">
                <a:solidFill>
                  <a:srgbClr val="FFFFFF"/>
                </a:solidFill>
                <a:latin typeface="Uncut Sans 1"/>
                <a:ea typeface="Uncut Sans 1"/>
                <a:cs typeface="Uncut Sans 1"/>
                <a:sym typeface="Uncut Sans 1"/>
              </a:rPr>
              <a:t>Portugal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316802" y="9379157"/>
            <a:ext cx="2229594" cy="68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>
                <a:solidFill>
                  <a:srgbClr val="FFFFFF"/>
                </a:solidFill>
                <a:latin typeface="Uncut Sans 1"/>
                <a:ea typeface="Uncut Sans 1"/>
                <a:cs typeface="Uncut Sans 1"/>
                <a:sym typeface="Uncut Sans 1"/>
              </a:rPr>
              <a:t>Lavrion Ancient Silver Mines, </a:t>
            </a:r>
          </a:p>
          <a:p>
            <a:pPr algn="ctr">
              <a:lnSpc>
                <a:spcPts val="1820"/>
              </a:lnSpc>
            </a:pPr>
            <a:r>
              <a:rPr lang="en-US" sz="1300">
                <a:solidFill>
                  <a:srgbClr val="FFFFFF"/>
                </a:solidFill>
                <a:latin typeface="Uncut Sans 1"/>
                <a:ea typeface="Uncut Sans 1"/>
                <a:cs typeface="Uncut Sans 1"/>
                <a:sym typeface="Uncut Sans 1"/>
              </a:rPr>
              <a:t>Attica Region, </a:t>
            </a:r>
          </a:p>
          <a:p>
            <a:pPr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FFFFFF"/>
                </a:solidFill>
                <a:latin typeface="Uncut Sans 1"/>
                <a:ea typeface="Uncut Sans 1"/>
                <a:cs typeface="Uncut Sans 1"/>
                <a:sym typeface="Uncut Sans 1"/>
              </a:rPr>
              <a:t>Grecce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55627" y="488643"/>
            <a:ext cx="4163823" cy="758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79"/>
              </a:lnSpc>
              <a:spcBef>
                <a:spcPct val="0"/>
              </a:spcBef>
            </a:pPr>
            <a:r>
              <a:rPr lang="en-US" sz="4699" dirty="0">
                <a:solidFill>
                  <a:srgbClr val="FFFFFF"/>
                </a:solidFill>
                <a:latin typeface="Nagoda 1"/>
                <a:ea typeface="Nagoda 1"/>
                <a:cs typeface="Nagoda 1"/>
                <a:sym typeface="Nagoda 1"/>
              </a:rPr>
              <a:t>Pilot sites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175441" y="5983315"/>
            <a:ext cx="2801540" cy="1176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3"/>
              </a:lnSpc>
            </a:pPr>
            <a:r>
              <a:rPr lang="en-US" sz="1695">
                <a:solidFill>
                  <a:srgbClr val="FFFFFF"/>
                </a:solidFill>
                <a:latin typeface="Nagoda 1"/>
                <a:ea typeface="Nagoda 1"/>
                <a:cs typeface="Nagoda 1"/>
                <a:sym typeface="Nagoda 1"/>
              </a:rPr>
              <a:t>Underwater tech validation for mines, </a:t>
            </a:r>
          </a:p>
          <a:p>
            <a:pPr algn="ctr">
              <a:lnSpc>
                <a:spcPts val="2373"/>
              </a:lnSpc>
              <a:spcBef>
                <a:spcPct val="0"/>
              </a:spcBef>
            </a:pPr>
            <a:r>
              <a:rPr lang="en-US" sz="1695">
                <a:solidFill>
                  <a:srgbClr val="FFFFFF"/>
                </a:solidFill>
                <a:latin typeface="Nagoda 1"/>
                <a:ea typeface="Nagoda 1"/>
                <a:cs typeface="Nagoda 1"/>
                <a:sym typeface="Nagoda 1"/>
              </a:rPr>
              <a:t>UX-1Neo robot maps environments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954393" y="5917131"/>
            <a:ext cx="2942070" cy="1176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3"/>
              </a:lnSpc>
              <a:spcBef>
                <a:spcPct val="0"/>
              </a:spcBef>
            </a:pPr>
            <a:r>
              <a:rPr lang="en-US" sz="1695">
                <a:solidFill>
                  <a:srgbClr val="FFFFFF"/>
                </a:solidFill>
                <a:latin typeface="Nagoda 1"/>
                <a:ea typeface="Nagoda 1"/>
                <a:cs typeface="Nagoda 1"/>
                <a:sym typeface="Nagoda 1"/>
              </a:rPr>
              <a:t>Digital waste solutions with Muon Tech for mining environmental management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026205" y="1798577"/>
            <a:ext cx="3100011" cy="880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3"/>
              </a:lnSpc>
              <a:spcBef>
                <a:spcPct val="0"/>
              </a:spcBef>
            </a:pPr>
            <a:r>
              <a:rPr lang="en-US" sz="1695">
                <a:solidFill>
                  <a:srgbClr val="FFFFFF"/>
                </a:solidFill>
                <a:latin typeface="Nagoda 1"/>
                <a:ea typeface="Nagoda 1"/>
                <a:cs typeface="Nagoda 1"/>
                <a:sym typeface="Nagoda 1"/>
              </a:rPr>
              <a:t>Fusing geophysical data for tailings facilities monitoring and management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67102" y="1721318"/>
            <a:ext cx="2801540" cy="880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3"/>
              </a:lnSpc>
              <a:spcBef>
                <a:spcPct val="0"/>
              </a:spcBef>
            </a:pPr>
            <a:r>
              <a:rPr lang="en-US" sz="1695">
                <a:solidFill>
                  <a:srgbClr val="FFFFFF"/>
                </a:solidFill>
                <a:latin typeface="Nagoda 1"/>
                <a:ea typeface="Nagoda 1"/>
                <a:cs typeface="Nagoda 1"/>
                <a:sym typeface="Nagoda 1"/>
              </a:rPr>
              <a:t>ML and AI tech optimize flotation process control in mineral plants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690818" y="1798577"/>
            <a:ext cx="3469219" cy="1471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3"/>
              </a:lnSpc>
            </a:pPr>
            <a:r>
              <a:rPr lang="en-US" sz="1695">
                <a:solidFill>
                  <a:srgbClr val="FFFFFF"/>
                </a:solidFill>
                <a:latin typeface="Nagoda 1"/>
                <a:ea typeface="Nagoda 1"/>
                <a:cs typeface="Nagoda 1"/>
                <a:sym typeface="Nagoda 1"/>
              </a:rPr>
              <a:t>Digitalisation Drill Operations and Advanced Digital Mining Maitenance</a:t>
            </a:r>
          </a:p>
          <a:p>
            <a:pPr algn="ctr">
              <a:lnSpc>
                <a:spcPts val="2373"/>
              </a:lnSpc>
            </a:pPr>
            <a:r>
              <a:rPr lang="en-US" sz="1695">
                <a:solidFill>
                  <a:srgbClr val="FFFFFF"/>
                </a:solidFill>
                <a:latin typeface="Nagoda 1"/>
                <a:ea typeface="Nagoda 1"/>
                <a:cs typeface="Nagoda 1"/>
                <a:sym typeface="Nagoda 1"/>
              </a:rPr>
              <a:t>&amp; Digital Smelter</a:t>
            </a:r>
          </a:p>
          <a:p>
            <a:pPr algn="ctr">
              <a:lnSpc>
                <a:spcPts val="2373"/>
              </a:lnSpc>
              <a:spcBef>
                <a:spcPct val="0"/>
              </a:spcBef>
            </a:pPr>
            <a:endParaRPr lang="en-US" sz="1695">
              <a:solidFill>
                <a:srgbClr val="FFFFFF"/>
              </a:solidFill>
              <a:latin typeface="Nagoda 1"/>
              <a:ea typeface="Nagoda 1"/>
              <a:cs typeface="Nagoda 1"/>
              <a:sym typeface="Nagoda 1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700172" y="5983315"/>
            <a:ext cx="3100011" cy="1176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3"/>
              </a:lnSpc>
              <a:spcBef>
                <a:spcPct val="0"/>
              </a:spcBef>
            </a:pPr>
            <a:r>
              <a:rPr lang="en-US" sz="1695">
                <a:solidFill>
                  <a:srgbClr val="FFFFFF"/>
                </a:solidFill>
                <a:latin typeface="Nagoda 1"/>
                <a:ea typeface="Nagoda 1"/>
                <a:cs typeface="Nagoda 1"/>
                <a:sym typeface="Nagoda 1"/>
              </a:rPr>
              <a:t>Active fluorspar mine - primary use case for electrification and automation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39298" y="9380898"/>
            <a:ext cx="2621760" cy="22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  <a:spcBef>
                <a:spcPct val="0"/>
              </a:spcBef>
            </a:pPr>
            <a:r>
              <a:rPr lang="en-US" sz="1300">
                <a:solidFill>
                  <a:srgbClr val="FFFFFF"/>
                </a:solidFill>
                <a:latin typeface="Uncut Sans 1"/>
                <a:ea typeface="Uncut Sans 1"/>
                <a:cs typeface="Uncut Sans 1"/>
                <a:sym typeface="Uncut Sans 1"/>
              </a:rPr>
              <a:t>Oberwiesenthal, Germany</a:t>
            </a:r>
          </a:p>
        </p:txBody>
      </p:sp>
      <p:sp>
        <p:nvSpPr>
          <p:cNvPr id="31" name="AutoShape 31"/>
          <p:cNvSpPr/>
          <p:nvPr/>
        </p:nvSpPr>
        <p:spPr>
          <a:xfrm flipH="1">
            <a:off x="0" y="5588519"/>
            <a:ext cx="8489301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20449" y="6439624"/>
            <a:ext cx="571500" cy="570786"/>
          </a:xfrm>
          <a:custGeom>
            <a:avLst/>
            <a:gdLst/>
            <a:ahLst/>
            <a:cxnLst/>
            <a:rect l="l" t="t" r="r" b="b"/>
            <a:pathLst>
              <a:path w="571500" h="570786">
                <a:moveTo>
                  <a:pt x="0" y="0"/>
                </a:moveTo>
                <a:lnTo>
                  <a:pt x="571500" y="0"/>
                </a:lnTo>
                <a:lnTo>
                  <a:pt x="571500" y="570786"/>
                </a:lnTo>
                <a:lnTo>
                  <a:pt x="0" y="5707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10720449" y="5514037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571500" h="571500">
                <a:moveTo>
                  <a:pt x="0" y="0"/>
                </a:moveTo>
                <a:lnTo>
                  <a:pt x="571500" y="0"/>
                </a:lnTo>
                <a:lnTo>
                  <a:pt x="571500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>
            <a:off x="10720449" y="4705051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571500" h="571500">
                <a:moveTo>
                  <a:pt x="0" y="0"/>
                </a:moveTo>
                <a:lnTo>
                  <a:pt x="571500" y="0"/>
                </a:lnTo>
                <a:lnTo>
                  <a:pt x="571500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>
            <a:off x="2318998" y="4674864"/>
            <a:ext cx="1433450" cy="1433450"/>
          </a:xfrm>
          <a:custGeom>
            <a:avLst/>
            <a:gdLst/>
            <a:ahLst/>
            <a:cxnLst/>
            <a:rect l="l" t="t" r="r" b="b"/>
            <a:pathLst>
              <a:path w="1433450" h="1433450">
                <a:moveTo>
                  <a:pt x="0" y="0"/>
                </a:moveTo>
                <a:lnTo>
                  <a:pt x="1433451" y="0"/>
                </a:lnTo>
                <a:lnTo>
                  <a:pt x="1433451" y="1433450"/>
                </a:lnTo>
                <a:lnTo>
                  <a:pt x="0" y="14334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>
            <a:off x="727331" y="504315"/>
            <a:ext cx="5206056" cy="2756721"/>
          </a:xfrm>
          <a:custGeom>
            <a:avLst/>
            <a:gdLst/>
            <a:ahLst/>
            <a:cxnLst/>
            <a:rect l="l" t="t" r="r" b="b"/>
            <a:pathLst>
              <a:path w="5206056" h="2756721">
                <a:moveTo>
                  <a:pt x="0" y="0"/>
                </a:moveTo>
                <a:lnTo>
                  <a:pt x="5206056" y="0"/>
                </a:lnTo>
                <a:lnTo>
                  <a:pt x="5206056" y="2756721"/>
                </a:lnTo>
                <a:lnTo>
                  <a:pt x="0" y="275672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>
            <a:off x="14026457" y="8537645"/>
            <a:ext cx="3232843" cy="720655"/>
          </a:xfrm>
          <a:custGeom>
            <a:avLst/>
            <a:gdLst/>
            <a:ahLst/>
            <a:cxnLst/>
            <a:rect l="l" t="t" r="r" b="b"/>
            <a:pathLst>
              <a:path w="3232843" h="720655">
                <a:moveTo>
                  <a:pt x="0" y="0"/>
                </a:moveTo>
                <a:lnTo>
                  <a:pt x="3232843" y="0"/>
                </a:lnTo>
                <a:lnTo>
                  <a:pt x="3232843" y="720655"/>
                </a:lnTo>
                <a:lnTo>
                  <a:pt x="0" y="72065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10722112" y="7250195"/>
            <a:ext cx="571500" cy="569422"/>
          </a:xfrm>
          <a:custGeom>
            <a:avLst/>
            <a:gdLst/>
            <a:ahLst/>
            <a:cxnLst/>
            <a:rect l="l" t="t" r="r" b="b"/>
            <a:pathLst>
              <a:path w="571500" h="569422">
                <a:moveTo>
                  <a:pt x="0" y="0"/>
                </a:moveTo>
                <a:lnTo>
                  <a:pt x="571500" y="0"/>
                </a:lnTo>
                <a:lnTo>
                  <a:pt x="571500" y="569422"/>
                </a:lnTo>
                <a:lnTo>
                  <a:pt x="0" y="5694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TextBox 9"/>
          <p:cNvSpPr txBox="1"/>
          <p:nvPr/>
        </p:nvSpPr>
        <p:spPr>
          <a:xfrm>
            <a:off x="2318998" y="3737286"/>
            <a:ext cx="4344134" cy="537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43"/>
              </a:lnSpc>
            </a:pPr>
            <a:r>
              <a:rPr lang="en-US" sz="4065">
                <a:solidFill>
                  <a:srgbClr val="FFFFFF"/>
                </a:solidFill>
                <a:latin typeface="Nagoda 2"/>
                <a:ea typeface="Nagoda 2"/>
                <a:cs typeface="Nagoda 2"/>
                <a:sym typeface="Nagoda 2"/>
              </a:rPr>
              <a:t>Contact us</a:t>
            </a:r>
          </a:p>
        </p:txBody>
      </p:sp>
      <p:sp>
        <p:nvSpPr>
          <p:cNvPr id="10" name="AutoShape 10"/>
          <p:cNvSpPr/>
          <p:nvPr/>
        </p:nvSpPr>
        <p:spPr>
          <a:xfrm flipH="1" flipV="1">
            <a:off x="-1378041" y="4275152"/>
            <a:ext cx="6638771" cy="14287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>
          <a:xfrm>
            <a:off x="2011955" y="6295878"/>
            <a:ext cx="2047538" cy="1908635"/>
          </a:xfrm>
          <a:custGeom>
            <a:avLst/>
            <a:gdLst/>
            <a:ahLst/>
            <a:cxnLst/>
            <a:rect l="l" t="t" r="r" b="b"/>
            <a:pathLst>
              <a:path w="2047538" h="1908635">
                <a:moveTo>
                  <a:pt x="0" y="0"/>
                </a:moveTo>
                <a:lnTo>
                  <a:pt x="2047538" y="0"/>
                </a:lnTo>
                <a:lnTo>
                  <a:pt x="2047538" y="1908635"/>
                </a:lnTo>
                <a:lnTo>
                  <a:pt x="0" y="190863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TextBox 12"/>
          <p:cNvSpPr txBox="1"/>
          <p:nvPr/>
        </p:nvSpPr>
        <p:spPr>
          <a:xfrm>
            <a:off x="11615339" y="6653966"/>
            <a:ext cx="4598065" cy="276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6"/>
              </a:lnSpc>
            </a:pPr>
            <a:r>
              <a:rPr lang="pl-PL" sz="2191" dirty="0">
                <a:solidFill>
                  <a:srgbClr val="FFFFFF"/>
                </a:solidFill>
                <a:latin typeface="Uncut Sans 2"/>
                <a:ea typeface="Uncut Sans 2"/>
                <a:cs typeface="Uncut Sans 2"/>
                <a:sym typeface="Uncut Sans 2"/>
              </a:rPr>
              <a:t>x.com/</a:t>
            </a:r>
            <a:r>
              <a:rPr lang="pl-PL" sz="2191" dirty="0" err="1">
                <a:solidFill>
                  <a:srgbClr val="FFFFFF"/>
                </a:solidFill>
                <a:latin typeface="Uncut Sans 2"/>
                <a:ea typeface="Uncut Sans 2"/>
                <a:cs typeface="Uncut Sans 2"/>
                <a:sym typeface="Uncut Sans 2"/>
              </a:rPr>
              <a:t>mineio_horizon</a:t>
            </a:r>
            <a:endParaRPr lang="en-US" sz="2191" dirty="0">
              <a:solidFill>
                <a:srgbClr val="FFFFFF"/>
              </a:solidFill>
              <a:latin typeface="Uncut Sans 2"/>
              <a:ea typeface="Uncut Sans 2"/>
              <a:cs typeface="Uncut Sans 2"/>
              <a:sym typeface="Uncut Sans 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615339" y="5785718"/>
            <a:ext cx="6511255" cy="292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6"/>
              </a:lnSpc>
            </a:pPr>
            <a:r>
              <a:rPr lang="en-US" sz="2191" dirty="0">
                <a:solidFill>
                  <a:srgbClr val="FFFFFF"/>
                </a:solidFill>
                <a:latin typeface="Uncut Sans 2"/>
                <a:ea typeface="Uncut Sans 2"/>
                <a:cs typeface="Uncut Sans 2"/>
                <a:sym typeface="Uncut Sans 2"/>
              </a:rPr>
              <a:t>linkedin.com/company/</a:t>
            </a:r>
            <a:r>
              <a:rPr lang="en-US" sz="2191" dirty="0" err="1">
                <a:solidFill>
                  <a:srgbClr val="FFFFFF"/>
                </a:solidFill>
                <a:latin typeface="Uncut Sans 2"/>
                <a:ea typeface="Uncut Sans 2"/>
                <a:cs typeface="Uncut Sans 2"/>
                <a:sym typeface="Uncut Sans 2"/>
              </a:rPr>
              <a:t>mineio</a:t>
            </a:r>
            <a:r>
              <a:rPr lang="en-US" sz="2191" dirty="0">
                <a:solidFill>
                  <a:srgbClr val="FFFFFF"/>
                </a:solidFill>
                <a:latin typeface="Uncut Sans 2"/>
                <a:ea typeface="Uncut Sans 2"/>
                <a:cs typeface="Uncut Sans 2"/>
                <a:sym typeface="Uncut Sans 2"/>
              </a:rPr>
              <a:t>-horizon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615339" y="4864369"/>
            <a:ext cx="6511255" cy="292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6"/>
              </a:lnSpc>
            </a:pPr>
            <a:r>
              <a:rPr lang="en-US" sz="2191">
                <a:solidFill>
                  <a:srgbClr val="FFFFFF"/>
                </a:solidFill>
                <a:latin typeface="Uncut Sans 2"/>
                <a:ea typeface="Uncut Sans 2"/>
                <a:cs typeface="Uncut Sans 2"/>
                <a:sym typeface="Uncut Sans 2"/>
              </a:rPr>
              <a:t>info@mineio-horizon.eu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210856" y="5138787"/>
            <a:ext cx="6511255" cy="588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5"/>
              </a:lnSpc>
            </a:pPr>
            <a:r>
              <a:rPr lang="en-US" sz="4500">
                <a:solidFill>
                  <a:srgbClr val="03C77F"/>
                </a:solidFill>
                <a:latin typeface="Nagoda 1"/>
                <a:ea typeface="Nagoda 1"/>
                <a:cs typeface="Nagoda 1"/>
                <a:sym typeface="Nagoda 1"/>
              </a:rPr>
              <a:t>mineio-horizon.eu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210856" y="6803278"/>
            <a:ext cx="6511255" cy="118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6"/>
              </a:lnSpc>
            </a:pPr>
            <a:r>
              <a:rPr lang="en-US" sz="2191">
                <a:solidFill>
                  <a:srgbClr val="FFFFFF"/>
                </a:solidFill>
                <a:latin typeface="Nagoda 1"/>
                <a:ea typeface="Nagoda 1"/>
                <a:cs typeface="Nagoda 1"/>
                <a:sym typeface="Nagoda 1"/>
              </a:rPr>
              <a:t>Marek Kościelski</a:t>
            </a:r>
          </a:p>
          <a:p>
            <a:pPr algn="l">
              <a:lnSpc>
                <a:spcPts val="2126"/>
              </a:lnSpc>
            </a:pPr>
            <a:endParaRPr lang="en-US" sz="2191">
              <a:solidFill>
                <a:srgbClr val="FFFFFF"/>
              </a:solidFill>
              <a:latin typeface="Nagoda 1"/>
              <a:ea typeface="Nagoda 1"/>
              <a:cs typeface="Nagoda 1"/>
              <a:sym typeface="Nagoda 1"/>
            </a:endParaRPr>
          </a:p>
          <a:p>
            <a:pPr algn="l">
              <a:lnSpc>
                <a:spcPts val="2029"/>
              </a:lnSpc>
            </a:pPr>
            <a:r>
              <a:rPr lang="en-US" sz="2091">
                <a:solidFill>
                  <a:srgbClr val="FFFFFF"/>
                </a:solidFill>
                <a:latin typeface="Uncut Sans 2"/>
                <a:ea typeface="Uncut Sans 2"/>
                <a:cs typeface="Uncut Sans 2"/>
                <a:sym typeface="Uncut Sans 2"/>
              </a:rPr>
              <a:t>Communications Manager</a:t>
            </a:r>
          </a:p>
          <a:p>
            <a:pPr algn="l">
              <a:lnSpc>
                <a:spcPts val="3890"/>
              </a:lnSpc>
            </a:pPr>
            <a:r>
              <a:rPr lang="en-US" sz="2091" u="sng" spc="234">
                <a:solidFill>
                  <a:srgbClr val="FFFFFF"/>
                </a:solidFill>
                <a:latin typeface="Uncut Sans 2"/>
                <a:ea typeface="Uncut Sans 2"/>
                <a:cs typeface="Uncut Sans 2"/>
                <a:sym typeface="Uncut Sans 2"/>
              </a:rPr>
              <a:t>marek.koscielski@itr.lukasiewicz.gov.pl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615339" y="7417936"/>
            <a:ext cx="4598065" cy="292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6"/>
              </a:lnSpc>
            </a:pPr>
            <a:r>
              <a:rPr lang="en-US" sz="2191">
                <a:solidFill>
                  <a:srgbClr val="FFFFFF"/>
                </a:solidFill>
                <a:latin typeface="Uncut Sans 2"/>
                <a:ea typeface="Uncut Sans 2"/>
                <a:cs typeface="Uncut Sans 2"/>
                <a:sym typeface="Uncut Sans 2"/>
              </a:rPr>
              <a:t>facebook.com/mineio.horizon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7235" y="1615967"/>
            <a:ext cx="16973529" cy="7501460"/>
          </a:xfrm>
          <a:custGeom>
            <a:avLst/>
            <a:gdLst/>
            <a:ahLst/>
            <a:cxnLst/>
            <a:rect l="l" t="t" r="r" b="b"/>
            <a:pathLst>
              <a:path w="16973529" h="7501460">
                <a:moveTo>
                  <a:pt x="0" y="0"/>
                </a:moveTo>
                <a:lnTo>
                  <a:pt x="16973530" y="0"/>
                </a:lnTo>
                <a:lnTo>
                  <a:pt x="16973530" y="7501461"/>
                </a:lnTo>
                <a:lnTo>
                  <a:pt x="0" y="75014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999"/>
            </a:blip>
            <a:stretch>
              <a:fillRect l="-9885" t="-18451" r="-8143" b="-5691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>
            <a:off x="1865244" y="3044005"/>
            <a:ext cx="14557513" cy="4645385"/>
          </a:xfrm>
          <a:custGeom>
            <a:avLst/>
            <a:gdLst/>
            <a:ahLst/>
            <a:cxnLst/>
            <a:rect l="l" t="t" r="r" b="b"/>
            <a:pathLst>
              <a:path w="14557513" h="4645385">
                <a:moveTo>
                  <a:pt x="0" y="0"/>
                </a:moveTo>
                <a:lnTo>
                  <a:pt x="14557512" y="0"/>
                </a:lnTo>
                <a:lnTo>
                  <a:pt x="14557512" y="4645385"/>
                </a:lnTo>
                <a:lnTo>
                  <a:pt x="0" y="46453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60787" y="1709861"/>
            <a:ext cx="4335097" cy="2295529"/>
          </a:xfrm>
          <a:custGeom>
            <a:avLst/>
            <a:gdLst/>
            <a:ahLst/>
            <a:cxnLst/>
            <a:rect l="l" t="t" r="r" b="b"/>
            <a:pathLst>
              <a:path w="4335097" h="2295529">
                <a:moveTo>
                  <a:pt x="0" y="0"/>
                </a:moveTo>
                <a:lnTo>
                  <a:pt x="4335097" y="0"/>
                </a:lnTo>
                <a:lnTo>
                  <a:pt x="4335097" y="2295529"/>
                </a:lnTo>
                <a:lnTo>
                  <a:pt x="0" y="22955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 rot="-8934453">
            <a:off x="10870664" y="1708977"/>
            <a:ext cx="1650938" cy="1704194"/>
          </a:xfrm>
          <a:custGeom>
            <a:avLst/>
            <a:gdLst/>
            <a:ahLst/>
            <a:cxnLst/>
            <a:rect l="l" t="t" r="r" b="b"/>
            <a:pathLst>
              <a:path w="1650938" h="1704194">
                <a:moveTo>
                  <a:pt x="0" y="0"/>
                </a:moveTo>
                <a:lnTo>
                  <a:pt x="1650938" y="0"/>
                </a:lnTo>
                <a:lnTo>
                  <a:pt x="1650938" y="1704194"/>
                </a:lnTo>
                <a:lnTo>
                  <a:pt x="0" y="17041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 rot="2322379">
            <a:off x="5996831" y="5683273"/>
            <a:ext cx="1650938" cy="1704194"/>
          </a:xfrm>
          <a:custGeom>
            <a:avLst/>
            <a:gdLst/>
            <a:ahLst/>
            <a:cxnLst/>
            <a:rect l="l" t="t" r="r" b="b"/>
            <a:pathLst>
              <a:path w="1650938" h="1704194">
                <a:moveTo>
                  <a:pt x="0" y="0"/>
                </a:moveTo>
                <a:lnTo>
                  <a:pt x="1650938" y="0"/>
                </a:lnTo>
                <a:lnTo>
                  <a:pt x="1650938" y="1704194"/>
                </a:lnTo>
                <a:lnTo>
                  <a:pt x="0" y="17041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>
            <a:off x="1508889" y="5001494"/>
            <a:ext cx="4050387" cy="1032849"/>
          </a:xfrm>
          <a:custGeom>
            <a:avLst/>
            <a:gdLst/>
            <a:ahLst/>
            <a:cxnLst/>
            <a:rect l="l" t="t" r="r" b="b"/>
            <a:pathLst>
              <a:path w="4050387" h="1032849">
                <a:moveTo>
                  <a:pt x="0" y="0"/>
                </a:moveTo>
                <a:lnTo>
                  <a:pt x="4050387" y="0"/>
                </a:lnTo>
                <a:lnTo>
                  <a:pt x="4050387" y="1032849"/>
                </a:lnTo>
                <a:lnTo>
                  <a:pt x="0" y="10328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 rot="5087701">
            <a:off x="5743295" y="2510679"/>
            <a:ext cx="1650938" cy="1704194"/>
          </a:xfrm>
          <a:custGeom>
            <a:avLst/>
            <a:gdLst/>
            <a:ahLst/>
            <a:cxnLst/>
            <a:rect l="l" t="t" r="r" b="b"/>
            <a:pathLst>
              <a:path w="1650938" h="1704194">
                <a:moveTo>
                  <a:pt x="0" y="0"/>
                </a:moveTo>
                <a:lnTo>
                  <a:pt x="1650938" y="0"/>
                </a:lnTo>
                <a:lnTo>
                  <a:pt x="1650938" y="1704194"/>
                </a:lnTo>
                <a:lnTo>
                  <a:pt x="0" y="17041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 rot="-7009176">
            <a:off x="11660119" y="4934071"/>
            <a:ext cx="1650938" cy="1704194"/>
          </a:xfrm>
          <a:custGeom>
            <a:avLst/>
            <a:gdLst/>
            <a:ahLst/>
            <a:cxnLst/>
            <a:rect l="l" t="t" r="r" b="b"/>
            <a:pathLst>
              <a:path w="1650938" h="1704194">
                <a:moveTo>
                  <a:pt x="0" y="0"/>
                </a:moveTo>
                <a:lnTo>
                  <a:pt x="1650938" y="0"/>
                </a:lnTo>
                <a:lnTo>
                  <a:pt x="1650938" y="1704194"/>
                </a:lnTo>
                <a:lnTo>
                  <a:pt x="0" y="17041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13120087" y="6535370"/>
            <a:ext cx="3712279" cy="1284122"/>
          </a:xfrm>
          <a:custGeom>
            <a:avLst/>
            <a:gdLst/>
            <a:ahLst/>
            <a:cxnLst/>
            <a:rect l="l" t="t" r="r" b="b"/>
            <a:pathLst>
              <a:path w="3712279" h="1284122">
                <a:moveTo>
                  <a:pt x="0" y="0"/>
                </a:moveTo>
                <a:lnTo>
                  <a:pt x="3712279" y="0"/>
                </a:lnTo>
                <a:lnTo>
                  <a:pt x="3712279" y="1284122"/>
                </a:lnTo>
                <a:lnTo>
                  <a:pt x="0" y="12841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>
            <a:off x="3855808" y="541731"/>
            <a:ext cx="3712279" cy="1168130"/>
          </a:xfrm>
          <a:custGeom>
            <a:avLst/>
            <a:gdLst/>
            <a:ahLst/>
            <a:cxnLst/>
            <a:rect l="l" t="t" r="r" b="b"/>
            <a:pathLst>
              <a:path w="3712279" h="1168130">
                <a:moveTo>
                  <a:pt x="0" y="0"/>
                </a:moveTo>
                <a:lnTo>
                  <a:pt x="3712279" y="0"/>
                </a:lnTo>
                <a:lnTo>
                  <a:pt x="3712279" y="1168130"/>
                </a:lnTo>
                <a:lnTo>
                  <a:pt x="0" y="11681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>
            <a:off x="3904931" y="1841007"/>
            <a:ext cx="449254" cy="449254"/>
          </a:xfrm>
          <a:custGeom>
            <a:avLst/>
            <a:gdLst/>
            <a:ahLst/>
            <a:cxnLst/>
            <a:rect l="l" t="t" r="r" b="b"/>
            <a:pathLst>
              <a:path w="449254" h="449254">
                <a:moveTo>
                  <a:pt x="0" y="0"/>
                </a:moveTo>
                <a:lnTo>
                  <a:pt x="449254" y="0"/>
                </a:lnTo>
                <a:lnTo>
                  <a:pt x="449254" y="449254"/>
                </a:lnTo>
                <a:lnTo>
                  <a:pt x="0" y="4492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TextBox 11"/>
          <p:cNvSpPr txBox="1"/>
          <p:nvPr/>
        </p:nvSpPr>
        <p:spPr>
          <a:xfrm>
            <a:off x="4548382" y="1945150"/>
            <a:ext cx="3019705" cy="279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24"/>
              </a:lnSpc>
            </a:pPr>
            <a:r>
              <a:rPr lang="en-US" sz="2086">
                <a:solidFill>
                  <a:srgbClr val="03C77F"/>
                </a:solidFill>
                <a:latin typeface="Nagoda 1"/>
                <a:ea typeface="Nagoda 1"/>
                <a:cs typeface="Nagoda 1"/>
                <a:sym typeface="Nagoda 1"/>
              </a:rPr>
              <a:t>dinamine-project.eu</a:t>
            </a:r>
          </a:p>
        </p:txBody>
      </p:sp>
      <p:sp>
        <p:nvSpPr>
          <p:cNvPr id="12" name="Freeform 12"/>
          <p:cNvSpPr/>
          <p:nvPr/>
        </p:nvSpPr>
        <p:spPr>
          <a:xfrm>
            <a:off x="1702505" y="5950257"/>
            <a:ext cx="449254" cy="449254"/>
          </a:xfrm>
          <a:custGeom>
            <a:avLst/>
            <a:gdLst/>
            <a:ahLst/>
            <a:cxnLst/>
            <a:rect l="l" t="t" r="r" b="b"/>
            <a:pathLst>
              <a:path w="449254" h="449254">
                <a:moveTo>
                  <a:pt x="0" y="0"/>
                </a:moveTo>
                <a:lnTo>
                  <a:pt x="449254" y="0"/>
                </a:lnTo>
                <a:lnTo>
                  <a:pt x="449254" y="449254"/>
                </a:lnTo>
                <a:lnTo>
                  <a:pt x="0" y="4492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TextBox 13"/>
          <p:cNvSpPr txBox="1"/>
          <p:nvPr/>
        </p:nvSpPr>
        <p:spPr>
          <a:xfrm>
            <a:off x="2345956" y="6054400"/>
            <a:ext cx="3019705" cy="279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24"/>
              </a:lnSpc>
            </a:pPr>
            <a:r>
              <a:rPr lang="en-US" sz="2086">
                <a:solidFill>
                  <a:srgbClr val="03C77F"/>
                </a:solidFill>
                <a:latin typeface="Nagoda 1"/>
                <a:ea typeface="Nagoda 1"/>
                <a:cs typeface="Nagoda 1"/>
                <a:sym typeface="Nagoda 1"/>
              </a:rPr>
              <a:t>mastermine-project.eu</a:t>
            </a:r>
          </a:p>
        </p:txBody>
      </p:sp>
      <p:sp>
        <p:nvSpPr>
          <p:cNvPr id="14" name="Freeform 14"/>
          <p:cNvSpPr/>
          <p:nvPr/>
        </p:nvSpPr>
        <p:spPr>
          <a:xfrm>
            <a:off x="13169210" y="8079272"/>
            <a:ext cx="449254" cy="449254"/>
          </a:xfrm>
          <a:custGeom>
            <a:avLst/>
            <a:gdLst/>
            <a:ahLst/>
            <a:cxnLst/>
            <a:rect l="l" t="t" r="r" b="b"/>
            <a:pathLst>
              <a:path w="449254" h="449254">
                <a:moveTo>
                  <a:pt x="0" y="0"/>
                </a:moveTo>
                <a:lnTo>
                  <a:pt x="449253" y="0"/>
                </a:lnTo>
                <a:lnTo>
                  <a:pt x="449253" y="449254"/>
                </a:lnTo>
                <a:lnTo>
                  <a:pt x="0" y="4492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TextBox 15"/>
          <p:cNvSpPr txBox="1"/>
          <p:nvPr/>
        </p:nvSpPr>
        <p:spPr>
          <a:xfrm>
            <a:off x="13812661" y="8183415"/>
            <a:ext cx="3019705" cy="279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24"/>
              </a:lnSpc>
            </a:pPr>
            <a:r>
              <a:rPr lang="en-US" sz="2086">
                <a:solidFill>
                  <a:srgbClr val="03C77F"/>
                </a:solidFill>
                <a:latin typeface="Nagoda 1"/>
                <a:ea typeface="Nagoda 1"/>
                <a:cs typeface="Nagoda 1"/>
                <a:sym typeface="Nagoda 1"/>
              </a:rPr>
              <a:t>nethelix.eu</a:t>
            </a:r>
          </a:p>
        </p:txBody>
      </p:sp>
      <p:sp>
        <p:nvSpPr>
          <p:cNvPr id="16" name="Freeform 16"/>
          <p:cNvSpPr/>
          <p:nvPr/>
        </p:nvSpPr>
        <p:spPr>
          <a:xfrm>
            <a:off x="13332728" y="3814165"/>
            <a:ext cx="449254" cy="449254"/>
          </a:xfrm>
          <a:custGeom>
            <a:avLst/>
            <a:gdLst/>
            <a:ahLst/>
            <a:cxnLst/>
            <a:rect l="l" t="t" r="r" b="b"/>
            <a:pathLst>
              <a:path w="449254" h="449254">
                <a:moveTo>
                  <a:pt x="0" y="0"/>
                </a:moveTo>
                <a:lnTo>
                  <a:pt x="449254" y="0"/>
                </a:lnTo>
                <a:lnTo>
                  <a:pt x="449254" y="449254"/>
                </a:lnTo>
                <a:lnTo>
                  <a:pt x="0" y="4492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7" name="TextBox 17"/>
          <p:cNvSpPr txBox="1"/>
          <p:nvPr/>
        </p:nvSpPr>
        <p:spPr>
          <a:xfrm>
            <a:off x="13976179" y="3918308"/>
            <a:ext cx="3019705" cy="279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24"/>
              </a:lnSpc>
            </a:pPr>
            <a:r>
              <a:rPr lang="en-US" sz="2086">
                <a:solidFill>
                  <a:srgbClr val="03C77F"/>
                </a:solidFill>
                <a:latin typeface="Nagoda 1"/>
                <a:ea typeface="Nagoda 1"/>
                <a:cs typeface="Nagoda 1"/>
                <a:sym typeface="Nagoda 1"/>
              </a:rPr>
              <a:t>mineio-horizon.eu</a:t>
            </a:r>
          </a:p>
        </p:txBody>
      </p:sp>
      <p:sp>
        <p:nvSpPr>
          <p:cNvPr id="18" name="Freeform 18"/>
          <p:cNvSpPr/>
          <p:nvPr/>
        </p:nvSpPr>
        <p:spPr>
          <a:xfrm>
            <a:off x="15074764" y="541731"/>
            <a:ext cx="2184536" cy="486969"/>
          </a:xfrm>
          <a:custGeom>
            <a:avLst/>
            <a:gdLst/>
            <a:ahLst/>
            <a:cxnLst/>
            <a:rect l="l" t="t" r="r" b="b"/>
            <a:pathLst>
              <a:path w="2184536" h="486969">
                <a:moveTo>
                  <a:pt x="0" y="0"/>
                </a:moveTo>
                <a:lnTo>
                  <a:pt x="2184536" y="0"/>
                </a:lnTo>
                <a:lnTo>
                  <a:pt x="2184536" y="486969"/>
                </a:lnTo>
                <a:lnTo>
                  <a:pt x="0" y="48696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9" name="Freeform 19"/>
          <p:cNvSpPr/>
          <p:nvPr/>
        </p:nvSpPr>
        <p:spPr>
          <a:xfrm>
            <a:off x="6411351" y="7107319"/>
            <a:ext cx="6249437" cy="2656128"/>
          </a:xfrm>
          <a:custGeom>
            <a:avLst/>
            <a:gdLst/>
            <a:ahLst/>
            <a:cxnLst/>
            <a:rect l="l" t="t" r="r" b="b"/>
            <a:pathLst>
              <a:path w="6249437" h="2656128">
                <a:moveTo>
                  <a:pt x="0" y="0"/>
                </a:moveTo>
                <a:lnTo>
                  <a:pt x="6249436" y="0"/>
                </a:lnTo>
                <a:lnTo>
                  <a:pt x="6249436" y="2656129"/>
                </a:lnTo>
                <a:lnTo>
                  <a:pt x="0" y="265612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33190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20" name="Freeform 20"/>
          <p:cNvSpPr/>
          <p:nvPr/>
        </p:nvSpPr>
        <p:spPr>
          <a:xfrm>
            <a:off x="6822300" y="1863241"/>
            <a:ext cx="4873833" cy="5826518"/>
          </a:xfrm>
          <a:custGeom>
            <a:avLst/>
            <a:gdLst/>
            <a:ahLst/>
            <a:cxnLst/>
            <a:rect l="l" t="t" r="r" b="b"/>
            <a:pathLst>
              <a:path w="4873833" h="5826518">
                <a:moveTo>
                  <a:pt x="0" y="0"/>
                </a:moveTo>
                <a:lnTo>
                  <a:pt x="4873833" y="0"/>
                </a:lnTo>
                <a:lnTo>
                  <a:pt x="4873833" y="5826518"/>
                </a:lnTo>
                <a:lnTo>
                  <a:pt x="0" y="582651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r="-274631"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344</Words>
  <Application>Microsoft Office PowerPoint</Application>
  <PresentationFormat>Niestandardowy</PresentationFormat>
  <Paragraphs>72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6" baseType="lpstr">
      <vt:lpstr>Nagoda 1</vt:lpstr>
      <vt:lpstr>Arial</vt:lpstr>
      <vt:lpstr>Nagoda 2</vt:lpstr>
      <vt:lpstr>Calibri</vt:lpstr>
      <vt:lpstr>Uncut Sans 1</vt:lpstr>
      <vt:lpstr>Uncut Sans 2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presentation</dc:title>
  <cp:lastModifiedBy>Angelika Turowska | Łukasiewicz – ITR</cp:lastModifiedBy>
  <cp:revision>2</cp:revision>
  <dcterms:created xsi:type="dcterms:W3CDTF">2006-08-16T00:00:00Z</dcterms:created>
  <dcterms:modified xsi:type="dcterms:W3CDTF">2024-08-28T06:34:55Z</dcterms:modified>
  <dc:identifier>DAF9vB3xs_4</dc:identifier>
</cp:coreProperties>
</file>